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notesSlides/notesSlide3.xml" ContentType="application/vnd.openxmlformats-officedocument.presentationml.notesSl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heme/themeOverride7.xml" ContentType="application/vnd.openxmlformats-officedocument.themeOverride+xml"/>
  <Override PartName="/ppt/notesSlides/notesSlide6.xml" ContentType="application/vnd.openxmlformats-officedocument.presentationml.notesSlide+xml"/>
  <Override PartName="/ppt/theme/themeOverride8.xml" ContentType="application/vnd.openxmlformats-officedocument.themeOverride+xml"/>
  <Override PartName="/ppt/notesSlides/notesSlide7.xml" ContentType="application/vnd.openxmlformats-officedocument.presentationml.notesSlid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ppt/notesSlides/notesSlide8.xml" ContentType="application/vnd.openxmlformats-officedocument.presentationml.notesSlide+xml"/>
  <Override PartName="/ppt/theme/themeOverride14.xml" ContentType="application/vnd.openxmlformats-officedocument.themeOverride+xml"/>
  <Override PartName="/ppt/theme/themeOverride15.xml" ContentType="application/vnd.openxmlformats-officedocument.themeOverr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ink/ink1.xml" ContentType="application/inkml+xml"/>
  <Override PartName="/ppt/theme/themeOverride16.xml" ContentType="application/vnd.openxmlformats-officedocument.themeOverr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9"/>
  </p:notesMasterIdLst>
  <p:sldIdLst>
    <p:sldId id="294" r:id="rId2"/>
    <p:sldId id="322" r:id="rId3"/>
    <p:sldId id="295" r:id="rId4"/>
    <p:sldId id="352" r:id="rId5"/>
    <p:sldId id="353" r:id="rId6"/>
    <p:sldId id="351" r:id="rId7"/>
    <p:sldId id="356" r:id="rId8"/>
    <p:sldId id="357" r:id="rId9"/>
    <p:sldId id="296" r:id="rId10"/>
    <p:sldId id="347" r:id="rId11"/>
    <p:sldId id="348" r:id="rId12"/>
    <p:sldId id="349" r:id="rId13"/>
    <p:sldId id="299" r:id="rId14"/>
    <p:sldId id="297" r:id="rId15"/>
    <p:sldId id="312" r:id="rId16"/>
    <p:sldId id="358" r:id="rId17"/>
    <p:sldId id="350" r:id="rId18"/>
    <p:sldId id="313" r:id="rId19"/>
    <p:sldId id="359" r:id="rId20"/>
    <p:sldId id="360" r:id="rId21"/>
    <p:sldId id="354" r:id="rId22"/>
    <p:sldId id="355" r:id="rId23"/>
    <p:sldId id="365" r:id="rId24"/>
    <p:sldId id="314" r:id="rId25"/>
    <p:sldId id="315" r:id="rId26"/>
    <p:sldId id="361" r:id="rId27"/>
    <p:sldId id="316" r:id="rId28"/>
    <p:sldId id="317" r:id="rId29"/>
    <p:sldId id="318" r:id="rId30"/>
    <p:sldId id="319" r:id="rId31"/>
    <p:sldId id="362" r:id="rId32"/>
    <p:sldId id="363" r:id="rId33"/>
    <p:sldId id="320" r:id="rId34"/>
    <p:sldId id="321" r:id="rId35"/>
    <p:sldId id="298" r:id="rId36"/>
    <p:sldId id="323" r:id="rId37"/>
    <p:sldId id="324" r:id="rId38"/>
    <p:sldId id="325" r:id="rId39"/>
    <p:sldId id="326" r:id="rId40"/>
    <p:sldId id="364" r:id="rId41"/>
    <p:sldId id="327" r:id="rId42"/>
    <p:sldId id="330" r:id="rId43"/>
    <p:sldId id="328" r:id="rId44"/>
    <p:sldId id="338" r:id="rId45"/>
    <p:sldId id="329" r:id="rId46"/>
    <p:sldId id="331" r:id="rId47"/>
    <p:sldId id="339" r:id="rId48"/>
    <p:sldId id="332" r:id="rId49"/>
    <p:sldId id="340" r:id="rId50"/>
    <p:sldId id="333" r:id="rId51"/>
    <p:sldId id="342" r:id="rId52"/>
    <p:sldId id="341" r:id="rId53"/>
    <p:sldId id="334" r:id="rId54"/>
    <p:sldId id="343" r:id="rId55"/>
    <p:sldId id="344" r:id="rId56"/>
    <p:sldId id="345" r:id="rId57"/>
    <p:sldId id="346" r:id="rId58"/>
  </p:sldIdLst>
  <p:sldSz cx="12192000" cy="6858000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5A3E"/>
    <a:srgbClr val="17A68D"/>
    <a:srgbClr val="ED7D31"/>
    <a:srgbClr val="BB0856"/>
    <a:srgbClr val="612053"/>
    <a:srgbClr val="FFDD9D"/>
    <a:srgbClr val="BDD495"/>
    <a:srgbClr val="0D1655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610" autoAdjust="0"/>
    <p:restoredTop sz="78997" autoAdjust="0"/>
  </p:normalViewPr>
  <p:slideViewPr>
    <p:cSldViewPr snapToGrid="0">
      <p:cViewPr varScale="1">
        <p:scale>
          <a:sx n="126" d="100"/>
          <a:sy n="126" d="100"/>
        </p:scale>
        <p:origin x="1080" y="20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notesMaster" Target="notesMasters/notesMaster1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presProps" Target="presProps.xml"/><Relationship Id="rId61" Type="http://schemas.openxmlformats.org/officeDocument/2006/relationships/viewProps" Target="viewProps.xml"/><Relationship Id="rId62" Type="http://schemas.openxmlformats.org/officeDocument/2006/relationships/theme" Target="theme/theme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7.72102" units="1/cm"/>
          <inkml:channelProperty channel="Y" name="resolution" value="37.76224" units="1/cm"/>
          <inkml:channelProperty channel="T" name="resolution" value="1" units="1/dev"/>
        </inkml:channelProperties>
      </inkml:inkSource>
      <inkml:timestamp xml:id="ts0" timeString="2018-09-29T06:03:34.94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26494 15752 0,'0'-18'78,"0"0"-47,-18 1-15,0 17-16,-35-36 16,-88-17-1,-141-52 1,-71-1 0,-17 18-1,-1-36 1,283 106-1,-70-52 1,52 17-16,18 18 16,-159-36-1,35 36 1,-17 0 0,-1-1-1,1 19 1,17 17-1,-52-36 1,52 19 0,-53-1-1,1 0 1,88-17-16,-107 0 16,142 17-1,0-17-15,-159 0 31,0-18-15,0 18 0,18-36-1,35 53 1,-17-17 0,123 0-16,-36 0 15,-422-142 16,440 142-31,71 0 16,35 17-16,-71-35 16,89 35-1,-18 1-15,-88-19 16,-18 1 0,-53-18-1,-52 18 16,-54-18-15,1 18 0,176 0-16,-53 35 15,53-18-15,17 0 0,-17 18 16,-53-17 0,-18-19-1,36 19 1,35 17-1,17 0 1,71 0 0,18 0-16,-35 0 15,17 0 1,35 0 15,0 0-15,1 0 31,-18 0-32,-1 0 1,19 0 0,-36 0-1,17 0 1,-34 0-1,-1 0 1,18 0-16,36 0 16,-36 0-1,18 0 1,-1 0 0,-52 0-1,-159 0 16,71 0-15,52 0 0,1 0-1,35 0 1,35 0 0,0 0-1,35 0 1,-35 0-1,-17 0 1,-54 0 0,18 0-1,-35 0 1,71 0-16,-36 0 16,35 0-1,-52 0-15,-89 0 31,-123 0-15,-88 0 0,-71 0-1,123 0 1,124 0 0,159 0-1,18 0 1,52 17 171,0-17-155,18 18-32,0 0 31,0-1 0,0 1-15,0 0 15,0 17-15,0-18 77</inkml:trace>
  <inkml:trace contextRef="#ctx0" brushRef="#br0" timeOffset="1231.7039">10319 13406 0,'0'35'141,"0"-18"-125,0 19-1,0-19 1,0 19-1,0-19 1,0 19 0,0-19-1,0 19 1,0-19 62,0 1 47,17-1-16,1-17-93,17 18 0,1-18-1,34 18 1,71 35 0,-35-36-1,0 19 1,-88-19-1,-1-17 1,1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CCE71D-68CE-4A24-9AB0-C37DF67769C2}" type="datetimeFigureOut">
              <a:rPr lang="zh-CN" altLang="en-US" smtClean="0"/>
              <a:t>2018/10/15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CD4B27-8B2B-48C3-9F5B-80052B3CDB0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63880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CD4B27-8B2B-48C3-9F5B-80052B3CDB0D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9816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CD4B27-8B2B-48C3-9F5B-80052B3CDB0D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80641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18EB5E-8291-4918-89D9-10BDB096D9E8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37544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18EB5E-8291-4918-89D9-10BDB096D9E8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44658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CD4B27-8B2B-48C3-9F5B-80052B3CDB0D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50013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CD4B27-8B2B-48C3-9F5B-80052B3CDB0D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76164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当扩展</a:t>
            </a:r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BaseExpandableListAdapter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时，关键是实现如下</a:t>
            </a:r>
            <a:r>
              <a:rPr lang="en-US" altLang="zh-CN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4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个方法：</a:t>
            </a:r>
            <a:endParaRPr lang="en-US" altLang="zh-CN" dirty="0" smtClean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getGroupCount</a:t>
            </a:r>
            <a:r>
              <a:rPr lang="en-US" altLang="zh-CN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():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返回包含的组列表项的数量。</a:t>
            </a:r>
            <a:endParaRPr lang="en-US" altLang="zh-CN" dirty="0" smtClean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getGroupView</a:t>
            </a:r>
            <a:r>
              <a:rPr lang="en-US" altLang="zh-CN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():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返回的</a:t>
            </a:r>
            <a:r>
              <a:rPr lang="en-US" altLang="zh-CN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View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对象将作为组列表项。</a:t>
            </a:r>
            <a:endParaRPr lang="en-US" altLang="zh-CN" dirty="0" smtClean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getChrildrenCount</a:t>
            </a:r>
            <a:r>
              <a:rPr lang="en-US" altLang="zh-CN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():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返回特定组所包含的子列表项的数量。</a:t>
            </a:r>
            <a:endParaRPr lang="en-US" altLang="zh-CN" dirty="0" smtClean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getGroupView</a:t>
            </a:r>
            <a:r>
              <a:rPr lang="en-US" altLang="zh-CN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():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返回的</a:t>
            </a:r>
            <a:r>
              <a:rPr lang="en-US" altLang="zh-CN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View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对象将作为特定组、特定位置的子列表项。</a:t>
            </a:r>
            <a:endParaRPr lang="en-US" altLang="zh-CN" dirty="0" smtClean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CD4B27-8B2B-48C3-9F5B-80052B3CDB0D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86742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使用数值选择器（</a:t>
            </a:r>
            <a:r>
              <a:rPr lang="en-US" altLang="zh-CN" dirty="0" err="1" smtClean="0"/>
              <a:t>NumberPicker</a:t>
            </a:r>
            <a:r>
              <a:rPr lang="zh-CN" altLang="en-US" dirty="0" smtClean="0"/>
              <a:t>）常用如下三个方法：</a:t>
            </a:r>
            <a:endParaRPr lang="en-US" altLang="zh-CN" dirty="0" smtClean="0"/>
          </a:p>
          <a:p>
            <a:pPr marL="228600" indent="-228600">
              <a:buFont typeface="Wingdings" panose="05000000000000000000" pitchFamily="2" charset="2"/>
              <a:buChar char="Ø"/>
            </a:pPr>
            <a:r>
              <a:rPr lang="en-US" altLang="zh-CN" dirty="0" err="1" smtClean="0"/>
              <a:t>setMinValue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int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minVal</a:t>
            </a:r>
            <a:r>
              <a:rPr lang="en-US" altLang="zh-CN" dirty="0" smtClean="0"/>
              <a:t>)</a:t>
            </a:r>
            <a:r>
              <a:rPr lang="zh-CN" altLang="en-US" dirty="0" smtClean="0"/>
              <a:t>：设置该组件支持的最小值</a:t>
            </a:r>
            <a:endParaRPr lang="en-US" altLang="zh-CN" dirty="0" smtClean="0"/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altLang="zh-CN" dirty="0" err="1" smtClean="0"/>
              <a:t>setMaxValue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int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maxVal</a:t>
            </a:r>
            <a:r>
              <a:rPr lang="en-US" altLang="zh-CN" dirty="0" smtClean="0"/>
              <a:t>)</a:t>
            </a:r>
            <a:r>
              <a:rPr lang="zh-CN" altLang="en-US" dirty="0" smtClean="0"/>
              <a:t>：设置该组件支持的最大值</a:t>
            </a:r>
            <a:endParaRPr lang="en-US" altLang="zh-CN" dirty="0" smtClean="0"/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altLang="zh-CN" dirty="0" err="1" smtClean="0"/>
              <a:t>setValue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int</a:t>
            </a:r>
            <a:r>
              <a:rPr lang="en-US" altLang="zh-CN" dirty="0" smtClean="0"/>
              <a:t> value)</a:t>
            </a:r>
            <a:r>
              <a:rPr lang="zh-CN" altLang="en-US" dirty="0" smtClean="0"/>
              <a:t>：设置该组件的当前值</a:t>
            </a:r>
            <a:endParaRPr lang="en-US" altLang="zh-CN" dirty="0" smtClean="0"/>
          </a:p>
          <a:p>
            <a:pPr marL="228600" indent="-228600">
              <a:buFont typeface="Wingdings" panose="05000000000000000000" pitchFamily="2" charset="2"/>
              <a:buChar char="Ø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CD4B27-8B2B-48C3-9F5B-80052B3CDB0D}" type="slidenum">
              <a:rPr lang="zh-CN" altLang="en-US" smtClean="0"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19278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CD4B27-8B2B-48C3-9F5B-80052B3CDB0D}" type="slidenum">
              <a:rPr lang="zh-CN" altLang="en-US" smtClean="0"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66232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2.9.2 </a:t>
            </a:r>
            <a:r>
              <a:rPr lang="zh-CN" altLang="en-US" dirty="0" smtClean="0"/>
              <a:t>对话框风格的窗口</a:t>
            </a:r>
            <a:endParaRPr lang="en-US" altLang="zh-CN" dirty="0" smtClean="0"/>
          </a:p>
          <a:p>
            <a:r>
              <a:rPr lang="en-US" altLang="zh-CN" dirty="0" smtClean="0"/>
              <a:t>2.9.3 </a:t>
            </a:r>
            <a:r>
              <a:rPr lang="zh-CN" altLang="en-US" dirty="0" smtClean="0"/>
              <a:t>使用</a:t>
            </a:r>
            <a:r>
              <a:rPr lang="en-US" altLang="zh-CN" dirty="0" err="1" smtClean="0"/>
              <a:t>PopupWindow</a:t>
            </a:r>
            <a:endParaRPr lang="en-US" altLang="zh-CN" dirty="0" smtClean="0"/>
          </a:p>
          <a:p>
            <a:r>
              <a:rPr lang="en-US" altLang="zh-CN" dirty="0" smtClean="0"/>
              <a:t>2.9.4 </a:t>
            </a:r>
            <a:r>
              <a:rPr lang="zh-CN" altLang="en-US" dirty="0" smtClean="0"/>
              <a:t>使用</a:t>
            </a:r>
            <a:r>
              <a:rPr lang="en-US" altLang="zh-CN" dirty="0" err="1" smtClean="0"/>
              <a:t>DatePickerDialog</a:t>
            </a:r>
            <a:r>
              <a:rPr lang="zh-CN" altLang="en-US" dirty="0" smtClean="0"/>
              <a:t>、</a:t>
            </a:r>
            <a:r>
              <a:rPr lang="en-US" altLang="zh-CN" dirty="0" err="1" smtClean="0"/>
              <a:t>TimerPickerDialog</a:t>
            </a:r>
            <a:endParaRPr lang="en-US" altLang="zh-CN" dirty="0" smtClean="0"/>
          </a:p>
          <a:p>
            <a:r>
              <a:rPr lang="en-US" altLang="zh-CN" dirty="0" smtClean="0"/>
              <a:t>2.9.5 </a:t>
            </a:r>
            <a:r>
              <a:rPr lang="zh-CN" altLang="en-US" dirty="0" smtClean="0"/>
              <a:t>使用</a:t>
            </a:r>
            <a:r>
              <a:rPr lang="en-US" altLang="zh-CN" dirty="0" err="1" smtClean="0"/>
              <a:t>ProgressDialog</a:t>
            </a:r>
            <a:r>
              <a:rPr lang="zh-CN" altLang="en-US" dirty="0" smtClean="0"/>
              <a:t>创建进度对话框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CD4B27-8B2B-48C3-9F5B-80052B3CDB0D}" type="slidenum">
              <a:rPr lang="zh-CN" altLang="en-US" smtClean="0"/>
              <a:t>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435260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2.10.1 </a:t>
            </a:r>
            <a:r>
              <a:rPr lang="zh-CN" altLang="en-US" dirty="0" smtClean="0"/>
              <a:t>选项菜单和子菜单</a:t>
            </a:r>
            <a:endParaRPr lang="en-US" altLang="zh-CN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2.10.2 </a:t>
            </a:r>
            <a:r>
              <a:rPr lang="zh-CN" altLang="en-US" dirty="0" smtClean="0"/>
              <a:t>使用监听器来监听菜单时间</a:t>
            </a:r>
            <a:endParaRPr lang="en-US" altLang="zh-CN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2.10.3 </a:t>
            </a:r>
            <a:r>
              <a:rPr lang="zh-CN" altLang="en-US" dirty="0" smtClean="0"/>
              <a:t>创建多选菜单项和单选菜单项</a:t>
            </a:r>
            <a:endParaRPr lang="en-US" altLang="zh-CN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2.10.4 </a:t>
            </a:r>
            <a:r>
              <a:rPr lang="zh-CN" altLang="en-US" dirty="0" smtClean="0"/>
              <a:t>设置与菜单项关联的</a:t>
            </a:r>
            <a:r>
              <a:rPr lang="en-US" altLang="zh-CN" dirty="0" smtClean="0"/>
              <a:t>Activity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2.10.5 </a:t>
            </a:r>
            <a:r>
              <a:rPr lang="zh-CN" altLang="en-US" dirty="0" smtClean="0"/>
              <a:t>上下文菜单</a:t>
            </a:r>
            <a:endParaRPr lang="en-US" altLang="zh-CN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2.10.6 </a:t>
            </a:r>
            <a:r>
              <a:rPr lang="zh-CN" altLang="en-US" dirty="0" smtClean="0"/>
              <a:t>使用</a:t>
            </a:r>
            <a:r>
              <a:rPr lang="en-US" altLang="zh-CN" dirty="0" smtClean="0"/>
              <a:t>XML</a:t>
            </a:r>
            <a:r>
              <a:rPr lang="zh-CN" altLang="en-US" dirty="0" smtClean="0"/>
              <a:t>文件定义菜单</a:t>
            </a:r>
            <a:endParaRPr lang="en-US" altLang="zh-CN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2.10.7 </a:t>
            </a:r>
            <a:r>
              <a:rPr lang="zh-CN" altLang="en-US" dirty="0" smtClean="0"/>
              <a:t>使用</a:t>
            </a:r>
            <a:r>
              <a:rPr lang="en-US" altLang="zh-CN" dirty="0" err="1" smtClean="0"/>
              <a:t>PopupMenu</a:t>
            </a:r>
            <a:r>
              <a:rPr lang="zh-CN" altLang="en-US" dirty="0" smtClean="0"/>
              <a:t>创建弹出式菜单</a:t>
            </a:r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CD4B27-8B2B-48C3-9F5B-80052B3CDB0D}" type="slidenum">
              <a:rPr lang="zh-CN" altLang="en-US" smtClean="0"/>
              <a:t>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24195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CD4B27-8B2B-48C3-9F5B-80052B3CDB0D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402659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2.11.1 </a:t>
            </a:r>
            <a:r>
              <a:rPr lang="zh-CN" altLang="en-US" dirty="0" smtClean="0"/>
              <a:t>启用</a:t>
            </a:r>
            <a:r>
              <a:rPr lang="en-US" altLang="zh-CN" sz="1200" dirty="0" err="1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ActionBar</a:t>
            </a:r>
            <a:endParaRPr lang="en-US" altLang="zh-CN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2.11.2 </a:t>
            </a:r>
            <a:r>
              <a:rPr lang="zh-CN" altLang="en-US" dirty="0" smtClean="0"/>
              <a:t>使用</a:t>
            </a:r>
            <a:r>
              <a:rPr lang="en-US" altLang="zh-CN" sz="1200" dirty="0" err="1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ActionBar</a:t>
            </a:r>
            <a:r>
              <a:rPr lang="zh-CN" altLang="en-US" sz="12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显示选项菜单项</a:t>
            </a:r>
            <a:endParaRPr lang="zh-CN" alt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2.11.3 </a:t>
            </a:r>
            <a:r>
              <a:rPr lang="zh-CN" altLang="en-US" dirty="0" smtClean="0"/>
              <a:t>启用程序图标导航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2.11.4 </a:t>
            </a:r>
            <a:r>
              <a:rPr lang="zh-CN" altLang="en-US" dirty="0" smtClean="0"/>
              <a:t>添加</a:t>
            </a:r>
            <a:r>
              <a:rPr lang="en-US" altLang="zh-CN" sz="1200" dirty="0" err="1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ActionView</a:t>
            </a:r>
            <a:endParaRPr lang="zh-CN" alt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2.11.5 </a:t>
            </a:r>
            <a:r>
              <a:rPr lang="zh-CN" altLang="en-US" dirty="0" smtClean="0"/>
              <a:t>使用</a:t>
            </a:r>
            <a:r>
              <a:rPr lang="en-US" altLang="zh-CN" sz="1200" dirty="0" err="1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ActionBar</a:t>
            </a:r>
            <a:r>
              <a:rPr lang="zh-CN" altLang="en-US" sz="12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实现</a:t>
            </a:r>
            <a:r>
              <a:rPr lang="en-US" altLang="zh-CN" sz="12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Tab</a:t>
            </a:r>
            <a:r>
              <a:rPr lang="zh-CN" altLang="en-US" sz="12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导航</a:t>
            </a:r>
            <a:endParaRPr lang="zh-CN" alt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2.11.6 </a:t>
            </a:r>
            <a:r>
              <a:rPr lang="zh-CN" altLang="en-US" dirty="0" smtClean="0"/>
              <a:t>使用</a:t>
            </a:r>
            <a:r>
              <a:rPr lang="en-US" altLang="zh-CN" sz="1200" dirty="0" err="1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ActionBar</a:t>
            </a:r>
            <a:r>
              <a:rPr lang="zh-CN" altLang="en-US" sz="120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实现下拉式导航</a:t>
            </a:r>
            <a:endParaRPr lang="zh-CN" altLang="en-US" dirty="0" smtClean="0"/>
          </a:p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CD4B27-8B2B-48C3-9F5B-80052B3CDB0D}" type="slidenum">
              <a:rPr lang="zh-CN" altLang="en-US" smtClean="0"/>
              <a:t>56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83202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Android</a:t>
            </a:r>
            <a:r>
              <a:rPr lang="zh-CN" altLang="en-US" dirty="0" smtClean="0"/>
              <a:t>应用的绝大部分</a:t>
            </a:r>
            <a:r>
              <a:rPr lang="en-US" altLang="zh-CN" dirty="0" smtClean="0"/>
              <a:t>UI</a:t>
            </a:r>
            <a:r>
              <a:rPr lang="zh-CN" altLang="en-US" dirty="0" smtClean="0"/>
              <a:t>组件都放在</a:t>
            </a:r>
            <a:r>
              <a:rPr lang="en-US" altLang="zh-CN" dirty="0" err="1" smtClean="0"/>
              <a:t>android.widget</a:t>
            </a:r>
            <a:r>
              <a:rPr lang="zh-CN" altLang="en-US" dirty="0" smtClean="0"/>
              <a:t>包及其子包中、</a:t>
            </a:r>
            <a:r>
              <a:rPr lang="en-US" altLang="zh-CN" dirty="0" err="1" smtClean="0"/>
              <a:t>Android.view</a:t>
            </a:r>
            <a:r>
              <a:rPr lang="zh-CN" altLang="en-US" dirty="0" smtClean="0"/>
              <a:t>包及其子包中，</a:t>
            </a:r>
            <a:r>
              <a:rPr lang="en-US" altLang="zh-CN" dirty="0" smtClean="0"/>
              <a:t>Android</a:t>
            </a:r>
            <a:r>
              <a:rPr lang="zh-CN" altLang="en-US" dirty="0" smtClean="0"/>
              <a:t>应用的所有</a:t>
            </a:r>
            <a:r>
              <a:rPr lang="en-US" altLang="zh-CN" dirty="0" smtClean="0"/>
              <a:t>UI</a:t>
            </a:r>
            <a:r>
              <a:rPr lang="zh-CN" altLang="en-US" dirty="0" smtClean="0"/>
              <a:t>组件都继承</a:t>
            </a:r>
            <a:r>
              <a:rPr lang="en-US" altLang="zh-CN" dirty="0" smtClean="0"/>
              <a:t>View</a:t>
            </a:r>
            <a:r>
              <a:rPr lang="zh-CN" altLang="en-US" dirty="0" smtClean="0"/>
              <a:t>类。</a:t>
            </a:r>
            <a:r>
              <a:rPr lang="en-US" altLang="zh-CN" dirty="0" smtClean="0"/>
              <a:t>View</a:t>
            </a:r>
            <a:r>
              <a:rPr lang="zh-CN" altLang="en-US" dirty="0" smtClean="0"/>
              <a:t>类还有一个重要的子类：</a:t>
            </a:r>
            <a:r>
              <a:rPr lang="en-US" altLang="zh-CN" dirty="0" err="1" smtClean="0"/>
              <a:t>ViewGroup</a:t>
            </a:r>
            <a:r>
              <a:rPr lang="zh-CN" altLang="en-US" dirty="0" smtClean="0"/>
              <a:t>，但</a:t>
            </a:r>
            <a:r>
              <a:rPr lang="en-US" altLang="zh-CN" dirty="0" err="1" smtClean="0"/>
              <a:t>ViewGroup</a:t>
            </a:r>
            <a:r>
              <a:rPr lang="zh-CN" altLang="en-US" dirty="0" smtClean="0"/>
              <a:t>通常作为其他组件的容器使用。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18EB5E-8291-4918-89D9-10BDB096D9E8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5673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CD4B27-8B2B-48C3-9F5B-80052B3CDB0D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15809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线性布局由</a:t>
            </a:r>
            <a:r>
              <a:rPr lang="en-US" altLang="zh-CN" dirty="0" err="1" smtClean="0"/>
              <a:t>LinearLayout</a:t>
            </a:r>
            <a:r>
              <a:rPr lang="zh-CN" altLang="en-US" dirty="0" smtClean="0"/>
              <a:t>类来代表，将容器里的组件一个挨着一个的排列起来，</a:t>
            </a:r>
            <a:r>
              <a:rPr lang="en-US" altLang="zh-CN" dirty="0" err="1" smtClean="0"/>
              <a:t>LinearLayour</a:t>
            </a:r>
            <a:r>
              <a:rPr lang="zh-CN" altLang="en-US" dirty="0" smtClean="0"/>
              <a:t>可控制各组件横向排列，也可控制个组件纵向排列。</a:t>
            </a:r>
            <a:r>
              <a:rPr lang="en-US" altLang="zh-CN" dirty="0" smtClean="0"/>
              <a:t>Android</a:t>
            </a:r>
            <a:r>
              <a:rPr lang="zh-CN" altLang="en-US" dirty="0" smtClean="0"/>
              <a:t>的线性布局不会换行，当组件一个挨着一个地排列到头之后，剩下的组件将不会再显示。</a:t>
            </a:r>
            <a:endParaRPr lang="en-US" altLang="zh-CN" dirty="0" smtClean="0"/>
          </a:p>
          <a:p>
            <a:r>
              <a:rPr lang="zh-CN" altLang="en-US" dirty="0" smtClean="0"/>
              <a:t>表格布局由</a:t>
            </a:r>
            <a:r>
              <a:rPr lang="en-US" altLang="zh-CN" dirty="0" err="1" smtClean="0"/>
              <a:t>TableLayout</a:t>
            </a:r>
            <a:r>
              <a:rPr lang="zh-CN" altLang="en-US" dirty="0" smtClean="0"/>
              <a:t>类所代表，采用行、列的形式来管理</a:t>
            </a:r>
            <a:r>
              <a:rPr lang="en-US" altLang="zh-CN" dirty="0" smtClean="0"/>
              <a:t>UI</a:t>
            </a:r>
            <a:r>
              <a:rPr lang="zh-CN" altLang="en-US" dirty="0" smtClean="0"/>
              <a:t>组件，并不需要明确的声明包含多少行、多少列，而是通过添加</a:t>
            </a:r>
            <a:r>
              <a:rPr lang="en-US" altLang="zh-CN" dirty="0" err="1" smtClean="0"/>
              <a:t>TableRow</a:t>
            </a:r>
            <a:r>
              <a:rPr lang="zh-CN" altLang="en-US" dirty="0" smtClean="0"/>
              <a:t>、其他组件来控制表格的行数和列数。</a:t>
            </a:r>
            <a:endParaRPr lang="en-US" altLang="zh-CN" dirty="0" smtClean="0"/>
          </a:p>
          <a:p>
            <a:r>
              <a:rPr lang="zh-CN" altLang="en-US" dirty="0" smtClean="0"/>
              <a:t>帧布局由</a:t>
            </a:r>
            <a:r>
              <a:rPr lang="en-US" altLang="zh-CN" dirty="0" err="1" smtClean="0"/>
              <a:t>FrameLayout</a:t>
            </a:r>
            <a:r>
              <a:rPr lang="zh-CN" altLang="en-US" dirty="0" smtClean="0"/>
              <a:t>所代表，帧布局管理器为每个加入其中的组件创建一个空白的区域（称为一帧），每个子组件占据一帧，这些帧会根据</a:t>
            </a:r>
            <a:r>
              <a:rPr lang="en-US" altLang="zh-CN" dirty="0" smtClean="0"/>
              <a:t>gravity</a:t>
            </a:r>
            <a:r>
              <a:rPr lang="zh-CN" altLang="en-US" dirty="0" smtClean="0"/>
              <a:t>属性执行自动对齐。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CD4B27-8B2B-48C3-9F5B-80052B3CDB0D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65518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8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Remember that Android’s user interface is single-threaded. If you call a method</a:t>
            </a:r>
          </a:p>
          <a:p>
            <a:r>
              <a:rPr lang="en-US" altLang="zh-CN" sz="18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on a view, you need to be on the UI thread. Recall that this is why we used a handler in</a:t>
            </a:r>
          </a:p>
          <a:p>
            <a:r>
              <a:rPr lang="en-US" altLang="zh-CN" sz="18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listing 3.3—to get data outside the UI thread and to notify the UI thread to update the</a:t>
            </a:r>
          </a:p>
          <a:p>
            <a:r>
              <a:rPr lang="en-US" altLang="zh-CN" sz="18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view after the data was retrieved. The data was sent back to the handler as a Message</a:t>
            </a:r>
          </a:p>
          <a:p>
            <a:r>
              <a:rPr lang="en-US" altLang="zh-CN" sz="18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via the </a:t>
            </a:r>
            <a:r>
              <a:rPr lang="en-US" altLang="zh-CN" sz="18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setMessage</a:t>
            </a:r>
            <a:r>
              <a:rPr lang="en-US" altLang="zh-CN" sz="18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 event.</a:t>
            </a:r>
            <a:endParaRPr lang="zh-CN" altLang="en-US" sz="18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CD4B27-8B2B-48C3-9F5B-80052B3CDB0D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84965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相对布局由</a:t>
            </a:r>
            <a:r>
              <a:rPr lang="en-US" altLang="zh-CN" dirty="0" err="1" smtClean="0"/>
              <a:t>RelativeLayout</a:t>
            </a:r>
            <a:r>
              <a:rPr lang="zh-CN" altLang="en-US" dirty="0" smtClean="0"/>
              <a:t>所代表，相对布局容器内的子组件的位置总是相对兄弟组件、父容器来决定的，因此这种布局方式称为相对布局。如果</a:t>
            </a:r>
            <a:r>
              <a:rPr lang="en-US" altLang="zh-CN" dirty="0" smtClean="0"/>
              <a:t>A</a:t>
            </a:r>
            <a:r>
              <a:rPr lang="zh-CN" altLang="en-US" dirty="0" smtClean="0"/>
              <a:t>组件的位置是由</a:t>
            </a:r>
            <a:r>
              <a:rPr lang="en-US" altLang="zh-CN" dirty="0" smtClean="0"/>
              <a:t>B</a:t>
            </a:r>
            <a:r>
              <a:rPr lang="zh-CN" altLang="en-US" dirty="0" smtClean="0"/>
              <a:t>组件来决定的，</a:t>
            </a:r>
            <a:r>
              <a:rPr lang="en-US" altLang="zh-CN" dirty="0" smtClean="0"/>
              <a:t>Android</a:t>
            </a:r>
            <a:r>
              <a:rPr lang="zh-CN" altLang="en-US" dirty="0" smtClean="0"/>
              <a:t>要求先定义</a:t>
            </a:r>
            <a:r>
              <a:rPr lang="en-US" altLang="zh-CN" dirty="0" smtClean="0"/>
              <a:t>B</a:t>
            </a:r>
            <a:r>
              <a:rPr lang="zh-CN" altLang="en-US" dirty="0" smtClean="0"/>
              <a:t>组件，再定义</a:t>
            </a:r>
            <a:r>
              <a:rPr lang="en-US" altLang="zh-CN" dirty="0" smtClean="0"/>
              <a:t>A</a:t>
            </a:r>
            <a:r>
              <a:rPr lang="zh-CN" altLang="en-US" dirty="0" smtClean="0"/>
              <a:t>组件。</a:t>
            </a:r>
            <a:endParaRPr lang="en-US" altLang="zh-CN" dirty="0" smtClean="0"/>
          </a:p>
          <a:p>
            <a:r>
              <a:rPr lang="zh-CN" altLang="en-US" dirty="0" smtClean="0"/>
              <a:t>网格布局由</a:t>
            </a:r>
            <a:r>
              <a:rPr lang="en-US" altLang="zh-CN" dirty="0" err="1" smtClean="0"/>
              <a:t>GridLayout</a:t>
            </a:r>
            <a:r>
              <a:rPr lang="zh-CN" altLang="en-US" dirty="0" smtClean="0"/>
              <a:t>所代表，是</a:t>
            </a:r>
            <a:r>
              <a:rPr lang="en-US" altLang="zh-CN" dirty="0" smtClean="0"/>
              <a:t>Android 4.0</a:t>
            </a:r>
            <a:r>
              <a:rPr lang="zh-CN" altLang="en-US" dirty="0" smtClean="0"/>
              <a:t>新增的布局管理器，作用类似于</a:t>
            </a:r>
            <a:r>
              <a:rPr lang="en-US" altLang="zh-CN" dirty="0" smtClean="0"/>
              <a:t>HTML</a:t>
            </a:r>
            <a:r>
              <a:rPr lang="zh-CN" altLang="en-US" dirty="0" smtClean="0"/>
              <a:t>中的</a:t>
            </a:r>
            <a:r>
              <a:rPr lang="en-US" altLang="zh-CN" dirty="0" smtClean="0"/>
              <a:t>Table</a:t>
            </a:r>
            <a:r>
              <a:rPr lang="zh-CN" altLang="en-US" dirty="0" smtClean="0"/>
              <a:t>标签，它把整个容器划分成</a:t>
            </a:r>
            <a:r>
              <a:rPr lang="en-US" altLang="zh-CN" dirty="0" smtClean="0"/>
              <a:t>rows*columns</a:t>
            </a:r>
            <a:r>
              <a:rPr lang="zh-CN" altLang="en-US" dirty="0" smtClean="0"/>
              <a:t>个网格，每个网格可以放置一个组件。</a:t>
            </a:r>
            <a:endParaRPr lang="en-US" altLang="zh-CN" dirty="0" smtClean="0"/>
          </a:p>
          <a:p>
            <a:r>
              <a:rPr lang="zh-CN" altLang="en-US" dirty="0" smtClean="0"/>
              <a:t>绝对布局由</a:t>
            </a:r>
            <a:r>
              <a:rPr lang="en-US" altLang="zh-CN" dirty="0" err="1" smtClean="0"/>
              <a:t>RelativeLayout</a:t>
            </a:r>
            <a:r>
              <a:rPr lang="zh-CN" altLang="en-US" dirty="0" smtClean="0"/>
              <a:t>所代表，就是</a:t>
            </a:r>
            <a:r>
              <a:rPr lang="en-US" altLang="zh-CN" dirty="0" smtClean="0"/>
              <a:t>Android</a:t>
            </a:r>
            <a:r>
              <a:rPr lang="zh-CN" altLang="en-US" dirty="0" smtClean="0"/>
              <a:t>不提供任何布局控制，由开发人员通过</a:t>
            </a:r>
            <a:r>
              <a:rPr lang="en-US" altLang="zh-CN" dirty="0" smtClean="0"/>
              <a:t>X</a:t>
            </a:r>
            <a:r>
              <a:rPr lang="zh-CN" altLang="en-US" dirty="0" smtClean="0"/>
              <a:t>、</a:t>
            </a:r>
            <a:r>
              <a:rPr lang="en-US" altLang="zh-CN" dirty="0" smtClean="0"/>
              <a:t>Y</a:t>
            </a:r>
            <a:r>
              <a:rPr lang="zh-CN" altLang="en-US" dirty="0" smtClean="0"/>
              <a:t>坐标来控制组件的位置，</a:t>
            </a:r>
            <a:r>
              <a:rPr lang="en-US" altLang="zh-CN" dirty="0" err="1" smtClean="0"/>
              <a:t>RelativeLayout</a:t>
            </a:r>
            <a:r>
              <a:rPr lang="zh-CN" altLang="en-US" dirty="0" smtClean="0"/>
              <a:t>容器不管理子组件的位置，大小，这些都由开发人员自己控制。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CD4B27-8B2B-48C3-9F5B-80052B3CDB0D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73697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CD4B27-8B2B-48C3-9F5B-80052B3CDB0D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13144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怎么使用</a:t>
            </a:r>
            <a:r>
              <a:rPr lang="en-US" altLang="zh-CN" dirty="0" smtClean="0"/>
              <a:t>Android</a:t>
            </a:r>
            <a:r>
              <a:rPr lang="en-US" altLang="zh-CN" baseline="0" dirty="0" smtClean="0"/>
              <a:t> Studio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CD4B27-8B2B-48C3-9F5B-80052B3CDB0D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32196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A38B879-A7D0-4E0D-97BF-4C8D53E6B2BA}" type="datetimeFigureOut">
              <a:rPr lang="zh-CN" altLang="en-US"/>
              <a:pPr>
                <a:defRPr/>
              </a:pPr>
              <a:t>2018/10/15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BF59A1-8F80-4DF4-9977-98C9577469A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4B75CE9-EB8B-4CB2-8BD6-AC8453F2E030}" type="datetimeFigureOut">
              <a:rPr lang="zh-CN" altLang="en-US"/>
              <a:pPr>
                <a:defRPr/>
              </a:pPr>
              <a:t>2018/10/15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39D6161-976B-4369-A543-C7538948A0C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62F3D9-6D14-4128-8A65-3D2330F6EA92}" type="datetimeFigureOut">
              <a:rPr lang="zh-CN" altLang="en-US"/>
              <a:pPr>
                <a:defRPr/>
              </a:pPr>
              <a:t>2018/10/15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725021C-BAF1-42B5-BA61-084579439135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269A284-99BB-46D2-8EDC-D828E6BD7F09}" type="datetimeFigureOut">
              <a:rPr lang="zh-CN" altLang="en-US"/>
              <a:pPr>
                <a:defRPr/>
              </a:pPr>
              <a:t>2018/10/15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C5948D-CB9E-48EC-AC93-81F7DB3822E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40D898C-9934-40E1-A570-2A8A0DCC2181}" type="datetimeFigureOut">
              <a:rPr lang="zh-CN" altLang="en-US"/>
              <a:pPr>
                <a:defRPr/>
              </a:pPr>
              <a:t>2018/10/15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7F94DD7-32C3-470D-B46C-F24F084F4A5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ADA087B-0345-46EA-98E5-A16AE842D7E0}" type="datetimeFigureOut">
              <a:rPr lang="zh-CN" altLang="en-US"/>
              <a:pPr>
                <a:defRPr/>
              </a:pPr>
              <a:t>2018/10/15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DB00A1-2A98-455B-BF1C-4CCC281A665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E6D8A4E-03EA-4C22-BDD5-0132C2A68502}" type="datetimeFigureOut">
              <a:rPr lang="zh-CN" altLang="en-US"/>
              <a:pPr>
                <a:defRPr/>
              </a:pPr>
              <a:t>2018/10/15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F594B4A-9CD9-4D4C-8831-899C094F909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FA97CDB-F418-4AFE-AB31-0CCA2DB8948C}" type="datetimeFigureOut">
              <a:rPr lang="zh-CN" altLang="en-US"/>
              <a:pPr>
                <a:defRPr/>
              </a:pPr>
              <a:t>2018/10/15</a:t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2892212-7DD8-49DD-ADD8-7E30068541D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96CDE52-22D1-40EF-A2E2-6495F92196DD}" type="datetimeFigureOut">
              <a:rPr lang="zh-CN" altLang="en-US"/>
              <a:pPr>
                <a:defRPr/>
              </a:pPr>
              <a:t>2018/10/15</a:t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B3D172A-F74D-451A-B352-3DD8A828D3B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4162825-CC19-44C9-8718-077EF6D91EE8}" type="datetimeFigureOut">
              <a:rPr lang="zh-CN" altLang="en-US"/>
              <a:pPr>
                <a:defRPr/>
              </a:pPr>
              <a:t>2018/10/15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53D0168-B603-4F2B-8B03-5C54722FD8B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F5A18F-3C91-42A0-AEC8-BA90E764E62F}" type="datetimeFigureOut">
              <a:rPr lang="zh-CN" altLang="en-US"/>
              <a:pPr>
                <a:defRPr/>
              </a:pPr>
              <a:t>2018/10/15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CB359F3-83CB-4552-862F-47AE5B15631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A87E7DA6-E403-406C-9181-6EF4E699EF90}" type="datetimeFigureOut">
              <a:rPr lang="zh-CN" altLang="en-US"/>
              <a:pPr>
                <a:defRPr/>
              </a:pPr>
              <a:t>2018/10/15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B524AB94-8D45-47CC-81A6-B3D637DC169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/>
          <a:ea typeface="微软雅黑" pitchFamily="34" charset="-122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/>
          <a:ea typeface="微软雅黑" pitchFamily="34" charset="-122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/>
          <a:ea typeface="微软雅黑" pitchFamily="34" charset="-122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/>
          <a:ea typeface="微软雅黑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/>
          <a:ea typeface="微软雅黑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/>
          <a:ea typeface="微软雅黑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/>
          <a:ea typeface="微软雅黑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/>
          <a:ea typeface="微软雅黑" pitchFamily="34" charset="-122"/>
        </a:defRPr>
      </a:lvl9pPr>
    </p:titleStyle>
    <p:bodyStyle>
      <a:lvl1pPr marL="228600" indent="-228600" algn="l" rtl="0" fontAlgn="base">
        <a:lnSpc>
          <a:spcPct val="90000"/>
        </a:lnSpc>
        <a:spcBef>
          <a:spcPts val="1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1" Type="http://schemas.openxmlformats.org/officeDocument/2006/relationships/themeOverride" Target="../theme/themeOverride4.xml"/><Relationship Id="rId2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1" Type="http://schemas.openxmlformats.org/officeDocument/2006/relationships/themeOverride" Target="../theme/themeOverride5.xml"/><Relationship Id="rId2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1" Type="http://schemas.openxmlformats.org/officeDocument/2006/relationships/themeOverride" Target="../theme/themeOverride6.xml"/><Relationship Id="rId2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4" Type="http://schemas.openxmlformats.org/officeDocument/2006/relationships/image" Target="../media/image24.png"/><Relationship Id="rId1" Type="http://schemas.openxmlformats.org/officeDocument/2006/relationships/themeOverride" Target="../theme/themeOverride7.xml"/><Relationship Id="rId2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28.png"/><Relationship Id="rId7" Type="http://schemas.openxmlformats.org/officeDocument/2006/relationships/image" Target="../media/image29.png"/><Relationship Id="rId8" Type="http://schemas.openxmlformats.org/officeDocument/2006/relationships/image" Target="../media/image30.jpeg"/><Relationship Id="rId1" Type="http://schemas.openxmlformats.org/officeDocument/2006/relationships/themeOverride" Target="../theme/themeOverride8.xml"/><Relationship Id="rId2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9.x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0.x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1" Type="http://schemas.openxmlformats.org/officeDocument/2006/relationships/themeOverride" Target="../theme/themeOverride11.xml"/><Relationship Id="rId2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2.x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172.18.5.102/" TargetMode="External"/><Relationship Id="rId3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4" Type="http://schemas.openxmlformats.org/officeDocument/2006/relationships/image" Target="../media/image41.png"/><Relationship Id="rId1" Type="http://schemas.openxmlformats.org/officeDocument/2006/relationships/themeOverride" Target="../theme/themeOverride13.xml"/><Relationship Id="rId2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Relationship Id="rId3" Type="http://schemas.openxmlformats.org/officeDocument/2006/relationships/image" Target="../media/image4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Relationship Id="rId3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4.x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5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4" Type="http://schemas.openxmlformats.org/officeDocument/2006/relationships/image" Target="../media/image51.png"/><Relationship Id="rId5" Type="http://schemas.openxmlformats.org/officeDocument/2006/relationships/image" Target="../media/image52.png"/><Relationship Id="rId6" Type="http://schemas.openxmlformats.org/officeDocument/2006/relationships/image" Target="../media/image53.png"/><Relationship Id="rId7" Type="http://schemas.openxmlformats.org/officeDocument/2006/relationships/image" Target="../media/image54.png"/><Relationship Id="rId8" Type="http://schemas.openxmlformats.org/officeDocument/2006/relationships/image" Target="../media/image55.png"/><Relationship Id="rId1" Type="http://schemas.openxmlformats.org/officeDocument/2006/relationships/themeOverride" Target="../theme/themeOverride15.xml"/><Relationship Id="rId2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4" Type="http://schemas.openxmlformats.org/officeDocument/2006/relationships/image" Target="../media/image57.png"/><Relationship Id="rId5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4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4" Type="http://schemas.openxmlformats.org/officeDocument/2006/relationships/image" Target="../media/image62.png"/><Relationship Id="rId5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4" Type="http://schemas.openxmlformats.org/officeDocument/2006/relationships/image" Target="../media/image66.png"/><Relationship Id="rId5" Type="http://schemas.openxmlformats.org/officeDocument/2006/relationships/customXml" Target="../ink/ink1.xml"/><Relationship Id="rId6" Type="http://schemas.openxmlformats.org/officeDocument/2006/relationships/image" Target="../media/image6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ndroid.google.cn/reference/android/app/Activity.html#onStart()" TargetMode="External"/><Relationship Id="rId4" Type="http://schemas.openxmlformats.org/officeDocument/2006/relationships/hyperlink" Target="https://developer.android.google.cn/reference/android/app/Activity.html#onResume()" TargetMode="External"/><Relationship Id="rId5" Type="http://schemas.openxmlformats.org/officeDocument/2006/relationships/hyperlink" Target="https://developer.android.google.cn/reference/android/app/Activity.html#onPause()" TargetMode="External"/><Relationship Id="rId6" Type="http://schemas.openxmlformats.org/officeDocument/2006/relationships/hyperlink" Target="https://developer.android.google.cn/reference/android/app/Activity.html#onStop()" TargetMode="External"/><Relationship Id="rId7" Type="http://schemas.openxmlformats.org/officeDocument/2006/relationships/hyperlink" Target="https://developer.android.google.cn/reference/android/app/Activity.html#onDestroy()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eveloper.android.google.cn/reference/android/app/Activity.html#onCreate(android.os.Bundle)" TargetMode="Externa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6.xml"/><Relationship Id="rId2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4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png"/><Relationship Id="rId3" Type="http://schemas.openxmlformats.org/officeDocument/2006/relationships/image" Target="../media/image7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tiff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4" Type="http://schemas.openxmlformats.org/officeDocument/2006/relationships/image" Target="../media/image77.png"/><Relationship Id="rId5" Type="http://schemas.openxmlformats.org/officeDocument/2006/relationships/image" Target="../media/image78.png"/><Relationship Id="rId6" Type="http://schemas.openxmlformats.org/officeDocument/2006/relationships/image" Target="../media/image79.png"/><Relationship Id="rId7" Type="http://schemas.openxmlformats.org/officeDocument/2006/relationships/image" Target="../media/image80.png"/><Relationship Id="rId8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themeOverride" Target="../theme/themeOverride1.xml"/><Relationship Id="rId2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2.x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3.x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矩形 38"/>
          <p:cNvSpPr/>
          <p:nvPr/>
        </p:nvSpPr>
        <p:spPr>
          <a:xfrm>
            <a:off x="4789488" y="4836109"/>
            <a:ext cx="4000500" cy="695325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5603" name="文本框 7"/>
          <p:cNvSpPr txBox="1">
            <a:spLocks noChangeArrowheads="1"/>
          </p:cNvSpPr>
          <p:nvPr/>
        </p:nvSpPr>
        <p:spPr bwMode="auto">
          <a:xfrm>
            <a:off x="3187277" y="776351"/>
            <a:ext cx="2954655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72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第二章</a:t>
            </a:r>
            <a:endParaRPr lang="zh-CN" altLang="en-US" sz="7200" dirty="0">
              <a:solidFill>
                <a:schemeClr val="bg1"/>
              </a:solidFill>
              <a:latin typeface="方正大黑简体" pitchFamily="2" charset="-122"/>
              <a:ea typeface="方正大黑简体" pitchFamily="2" charset="-122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3106313" y="2163653"/>
            <a:ext cx="5683675" cy="3879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605" name="文本框 10"/>
          <p:cNvSpPr txBox="1">
            <a:spLocks noChangeArrowheads="1"/>
          </p:cNvSpPr>
          <p:nvPr/>
        </p:nvSpPr>
        <p:spPr bwMode="auto">
          <a:xfrm>
            <a:off x="5081589" y="4946659"/>
            <a:ext cx="3331361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en-US" sz="2000" dirty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en-US" sz="3200" dirty="0" err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教师</a:t>
            </a:r>
            <a:r>
              <a:rPr lang="zh-CN" altLang="en-US" sz="3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：代立云</a:t>
            </a:r>
            <a:r>
              <a:rPr lang="zh-CN" altLang="en-US" sz="3200" dirty="0" smtClean="0">
                <a:latin typeface="微软雅黑" pitchFamily="34" charset="-122"/>
                <a:ea typeface="微软雅黑" pitchFamily="34" charset="-122"/>
              </a:rPr>
              <a:t>     </a:t>
            </a:r>
            <a:endParaRPr lang="zh-CN" altLang="en-US" sz="2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8789988" y="1893848"/>
            <a:ext cx="3057525" cy="381612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20" name="直接连接符 19"/>
          <p:cNvCxnSpPr/>
          <p:nvPr/>
        </p:nvCxnSpPr>
        <p:spPr>
          <a:xfrm>
            <a:off x="3414713" y="5183772"/>
            <a:ext cx="135096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矩形 32"/>
          <p:cNvSpPr/>
          <p:nvPr/>
        </p:nvSpPr>
        <p:spPr>
          <a:xfrm>
            <a:off x="4765675" y="4836109"/>
            <a:ext cx="234950" cy="695325"/>
          </a:xfrm>
          <a:prstGeom prst="rect">
            <a:avLst/>
          </a:prstGeom>
          <a:solidFill>
            <a:srgbClr val="FE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1" name="任意多边形 22"/>
          <p:cNvSpPr>
            <a:spLocks noChangeArrowheads="1"/>
          </p:cNvSpPr>
          <p:nvPr/>
        </p:nvSpPr>
        <p:spPr bwMode="auto">
          <a:xfrm>
            <a:off x="325013" y="436288"/>
            <a:ext cx="2781300" cy="2781300"/>
          </a:xfrm>
          <a:custGeom>
            <a:avLst/>
            <a:gdLst>
              <a:gd name="T0" fmla="*/ 0 w 2781300"/>
              <a:gd name="T1" fmla="*/ 0 h 2781300"/>
              <a:gd name="T2" fmla="*/ 2781300 w 2781300"/>
              <a:gd name="T3" fmla="*/ 2781300 h 2781300"/>
            </a:gdLst>
            <a:ahLst/>
            <a:cxnLst/>
            <a:rect l="T0" t="T1" r="T2" b="T3"/>
            <a:pathLst>
              <a:path w="2781300" h="2781300">
                <a:moveTo>
                  <a:pt x="2036640" y="1125345"/>
                </a:moveTo>
                <a:cubicBezTo>
                  <a:pt x="1987406" y="1125345"/>
                  <a:pt x="1947494" y="1165257"/>
                  <a:pt x="1947494" y="1214491"/>
                </a:cubicBezTo>
                <a:lnTo>
                  <a:pt x="1947494" y="1646346"/>
                </a:lnTo>
                <a:cubicBezTo>
                  <a:pt x="1947494" y="1695580"/>
                  <a:pt x="1987406" y="1735492"/>
                  <a:pt x="2036640" y="1735492"/>
                </a:cubicBezTo>
                <a:lnTo>
                  <a:pt x="2056954" y="1735492"/>
                </a:lnTo>
                <a:cubicBezTo>
                  <a:pt x="2106188" y="1735492"/>
                  <a:pt x="2146100" y="1695580"/>
                  <a:pt x="2146100" y="1646346"/>
                </a:cubicBezTo>
                <a:lnTo>
                  <a:pt x="2146100" y="1214491"/>
                </a:lnTo>
                <a:cubicBezTo>
                  <a:pt x="2146100" y="1165257"/>
                  <a:pt x="2106188" y="1125345"/>
                  <a:pt x="2056954" y="1125345"/>
                </a:cubicBezTo>
                <a:close/>
                <a:moveTo>
                  <a:pt x="903822" y="1124069"/>
                </a:moveTo>
                <a:lnTo>
                  <a:pt x="903822" y="1463934"/>
                </a:lnTo>
                <a:lnTo>
                  <a:pt x="903822" y="1859990"/>
                </a:lnTo>
                <a:lnTo>
                  <a:pt x="903822" y="1862667"/>
                </a:lnTo>
                <a:lnTo>
                  <a:pt x="904363" y="1862667"/>
                </a:lnTo>
                <a:lnTo>
                  <a:pt x="911603" y="1898532"/>
                </a:lnTo>
                <a:cubicBezTo>
                  <a:pt x="926635" y="1934071"/>
                  <a:pt x="961825" y="1959007"/>
                  <a:pt x="1002839" y="1959007"/>
                </a:cubicBezTo>
                <a:lnTo>
                  <a:pt x="1074515" y="1959007"/>
                </a:lnTo>
                <a:lnTo>
                  <a:pt x="1074515" y="2174934"/>
                </a:lnTo>
                <a:cubicBezTo>
                  <a:pt x="1074515" y="2224168"/>
                  <a:pt x="1114427" y="2264080"/>
                  <a:pt x="1163661" y="2264080"/>
                </a:cubicBezTo>
                <a:lnTo>
                  <a:pt x="1183975" y="2264080"/>
                </a:lnTo>
                <a:cubicBezTo>
                  <a:pt x="1233209" y="2264080"/>
                  <a:pt x="1273121" y="2224168"/>
                  <a:pt x="1273121" y="2174934"/>
                </a:cubicBezTo>
                <a:lnTo>
                  <a:pt x="1273121" y="1959007"/>
                </a:lnTo>
                <a:lnTo>
                  <a:pt x="1497912" y="1959007"/>
                </a:lnTo>
                <a:lnTo>
                  <a:pt x="1497912" y="2190772"/>
                </a:lnTo>
                <a:cubicBezTo>
                  <a:pt x="1497912" y="2240006"/>
                  <a:pt x="1537824" y="2279918"/>
                  <a:pt x="1587058" y="2279918"/>
                </a:cubicBezTo>
                <a:lnTo>
                  <a:pt x="1607372" y="2279918"/>
                </a:lnTo>
                <a:cubicBezTo>
                  <a:pt x="1656606" y="2279918"/>
                  <a:pt x="1696518" y="2240006"/>
                  <a:pt x="1696518" y="2190772"/>
                </a:cubicBezTo>
                <a:lnTo>
                  <a:pt x="1696518" y="1959007"/>
                </a:lnTo>
                <a:lnTo>
                  <a:pt x="1768194" y="1959007"/>
                </a:lnTo>
                <a:cubicBezTo>
                  <a:pt x="1809209" y="1959007"/>
                  <a:pt x="1844398" y="1934071"/>
                  <a:pt x="1859430" y="1898532"/>
                </a:cubicBezTo>
                <a:lnTo>
                  <a:pt x="1866671" y="1862667"/>
                </a:lnTo>
                <a:lnTo>
                  <a:pt x="1867211" y="1862667"/>
                </a:lnTo>
                <a:lnTo>
                  <a:pt x="1867211" y="1859990"/>
                </a:lnTo>
                <a:lnTo>
                  <a:pt x="1867211" y="1463934"/>
                </a:lnTo>
                <a:lnTo>
                  <a:pt x="1867211" y="1124069"/>
                </a:lnTo>
                <a:close/>
                <a:moveTo>
                  <a:pt x="724346" y="1124069"/>
                </a:moveTo>
                <a:cubicBezTo>
                  <a:pt x="675112" y="1124069"/>
                  <a:pt x="635200" y="1163981"/>
                  <a:pt x="635200" y="1213215"/>
                </a:cubicBezTo>
                <a:lnTo>
                  <a:pt x="635200" y="1645070"/>
                </a:lnTo>
                <a:cubicBezTo>
                  <a:pt x="635200" y="1694304"/>
                  <a:pt x="675112" y="1734216"/>
                  <a:pt x="724346" y="1734216"/>
                </a:cubicBezTo>
                <a:lnTo>
                  <a:pt x="744660" y="1734216"/>
                </a:lnTo>
                <a:cubicBezTo>
                  <a:pt x="793894" y="1734216"/>
                  <a:pt x="833806" y="1694304"/>
                  <a:pt x="833806" y="1645070"/>
                </a:cubicBezTo>
                <a:lnTo>
                  <a:pt x="833806" y="1213215"/>
                </a:lnTo>
                <a:cubicBezTo>
                  <a:pt x="833806" y="1163981"/>
                  <a:pt x="793894" y="1124069"/>
                  <a:pt x="744660" y="1124069"/>
                </a:cubicBezTo>
                <a:close/>
                <a:moveTo>
                  <a:pt x="1578194" y="802940"/>
                </a:moveTo>
                <a:cubicBezTo>
                  <a:pt x="1604797" y="802940"/>
                  <a:pt x="1626364" y="824506"/>
                  <a:pt x="1626364" y="851109"/>
                </a:cubicBezTo>
                <a:cubicBezTo>
                  <a:pt x="1626364" y="877712"/>
                  <a:pt x="1604797" y="899279"/>
                  <a:pt x="1578194" y="899279"/>
                </a:cubicBezTo>
                <a:cubicBezTo>
                  <a:pt x="1551591" y="899279"/>
                  <a:pt x="1530025" y="877712"/>
                  <a:pt x="1530025" y="851109"/>
                </a:cubicBezTo>
                <a:cubicBezTo>
                  <a:pt x="1530025" y="824506"/>
                  <a:pt x="1551591" y="802940"/>
                  <a:pt x="1578194" y="802940"/>
                </a:cubicBezTo>
                <a:close/>
                <a:moveTo>
                  <a:pt x="1192839" y="802940"/>
                </a:moveTo>
                <a:cubicBezTo>
                  <a:pt x="1219442" y="802940"/>
                  <a:pt x="1241008" y="824506"/>
                  <a:pt x="1241008" y="851109"/>
                </a:cubicBezTo>
                <a:cubicBezTo>
                  <a:pt x="1241008" y="877712"/>
                  <a:pt x="1219442" y="899279"/>
                  <a:pt x="1192839" y="899279"/>
                </a:cubicBezTo>
                <a:cubicBezTo>
                  <a:pt x="1166236" y="899279"/>
                  <a:pt x="1144669" y="877712"/>
                  <a:pt x="1144669" y="851109"/>
                </a:cubicBezTo>
                <a:cubicBezTo>
                  <a:pt x="1144669" y="824506"/>
                  <a:pt x="1166236" y="802940"/>
                  <a:pt x="1192839" y="802940"/>
                </a:cubicBezTo>
                <a:close/>
                <a:moveTo>
                  <a:pt x="1063954" y="526828"/>
                </a:moveTo>
                <a:cubicBezTo>
                  <a:pt x="1056626" y="526089"/>
                  <a:pt x="1049017" y="528145"/>
                  <a:pt x="1042862" y="533171"/>
                </a:cubicBezTo>
                <a:cubicBezTo>
                  <a:pt x="1030552" y="543224"/>
                  <a:pt x="1028723" y="561353"/>
                  <a:pt x="1038775" y="573662"/>
                </a:cubicBezTo>
                <a:lnTo>
                  <a:pt x="1139217" y="696651"/>
                </a:lnTo>
                <a:lnTo>
                  <a:pt x="1116197" y="706371"/>
                </a:lnTo>
                <a:cubicBezTo>
                  <a:pt x="988065" y="773711"/>
                  <a:pt x="903822" y="887749"/>
                  <a:pt x="903822" y="1017093"/>
                </a:cubicBezTo>
                <a:cubicBezTo>
                  <a:pt x="903822" y="1031561"/>
                  <a:pt x="904876" y="1045837"/>
                  <a:pt x="907180" y="1059844"/>
                </a:cubicBezTo>
                <a:lnTo>
                  <a:pt x="1863853" y="1059844"/>
                </a:lnTo>
                <a:cubicBezTo>
                  <a:pt x="1866157" y="1045837"/>
                  <a:pt x="1867211" y="1031561"/>
                  <a:pt x="1867211" y="1017093"/>
                </a:cubicBezTo>
                <a:cubicBezTo>
                  <a:pt x="1867211" y="887749"/>
                  <a:pt x="1782968" y="773711"/>
                  <a:pt x="1654837" y="706371"/>
                </a:cubicBezTo>
                <a:lnTo>
                  <a:pt x="1609804" y="687357"/>
                </a:lnTo>
                <a:lnTo>
                  <a:pt x="1702656" y="573662"/>
                </a:lnTo>
                <a:cubicBezTo>
                  <a:pt x="1712708" y="561353"/>
                  <a:pt x="1710879" y="543224"/>
                  <a:pt x="1698569" y="533171"/>
                </a:cubicBezTo>
                <a:cubicBezTo>
                  <a:pt x="1692415" y="528145"/>
                  <a:pt x="1684805" y="526089"/>
                  <a:pt x="1677478" y="526828"/>
                </a:cubicBezTo>
                <a:cubicBezTo>
                  <a:pt x="1670150" y="527568"/>
                  <a:pt x="1663105" y="531103"/>
                  <a:pt x="1658078" y="537257"/>
                </a:cubicBezTo>
                <a:lnTo>
                  <a:pt x="1552272" y="666814"/>
                </a:lnTo>
                <a:lnTo>
                  <a:pt x="1482595" y="649988"/>
                </a:lnTo>
                <a:cubicBezTo>
                  <a:pt x="1451238" y="644996"/>
                  <a:pt x="1418771" y="642375"/>
                  <a:pt x="1385517" y="642375"/>
                </a:cubicBezTo>
                <a:cubicBezTo>
                  <a:pt x="1319009" y="642375"/>
                  <a:pt x="1255649" y="652861"/>
                  <a:pt x="1198020" y="671822"/>
                </a:cubicBezTo>
                <a:lnTo>
                  <a:pt x="1194472" y="673320"/>
                </a:lnTo>
                <a:lnTo>
                  <a:pt x="1083353" y="537257"/>
                </a:lnTo>
                <a:cubicBezTo>
                  <a:pt x="1078327" y="531103"/>
                  <a:pt x="1071281" y="527568"/>
                  <a:pt x="1063954" y="526828"/>
                </a:cubicBezTo>
                <a:close/>
                <a:moveTo>
                  <a:pt x="0" y="0"/>
                </a:moveTo>
                <a:lnTo>
                  <a:pt x="2781300" y="0"/>
                </a:lnTo>
                <a:lnTo>
                  <a:pt x="2781300" y="2781300"/>
                </a:lnTo>
                <a:lnTo>
                  <a:pt x="0" y="2781300"/>
                </a:lnTo>
                <a:close/>
              </a:path>
            </a:pathLst>
          </a:custGeom>
          <a:solidFill>
            <a:srgbClr val="A5A5A5">
              <a:alpha val="94000"/>
            </a:srgb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0952" y="1976680"/>
            <a:ext cx="2900338" cy="3668899"/>
          </a:xfrm>
          <a:prstGeom prst="rect">
            <a:avLst/>
          </a:prstGeom>
        </p:spPr>
      </p:pic>
      <p:sp>
        <p:nvSpPr>
          <p:cNvPr id="13" name="文本框 7"/>
          <p:cNvSpPr txBox="1">
            <a:spLocks noChangeArrowheads="1"/>
          </p:cNvSpPr>
          <p:nvPr/>
        </p:nvSpPr>
        <p:spPr bwMode="auto">
          <a:xfrm>
            <a:off x="566669" y="3421980"/>
            <a:ext cx="8263801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60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Android</a:t>
            </a:r>
            <a:r>
              <a:rPr lang="zh-CN" altLang="en-US" sz="60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应用的界面编程</a:t>
            </a:r>
            <a:endParaRPr lang="zh-CN" altLang="en-US" sz="6000" dirty="0">
              <a:solidFill>
                <a:schemeClr val="bg1"/>
              </a:solidFill>
              <a:latin typeface="方正大黑简体" pitchFamily="2" charset="-122"/>
              <a:ea typeface="方正大黑简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1191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XML Layout compared with code layout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462" y="1371600"/>
            <a:ext cx="4422852" cy="3363357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734" y="4785837"/>
            <a:ext cx="4393580" cy="155448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4962356" y="2709426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Id </a:t>
            </a:r>
            <a:r>
              <a:rPr lang="zh-CN" altLang="en-US" dirty="0" smtClean="0">
                <a:solidFill>
                  <a:schemeClr val="bg1"/>
                </a:solidFill>
              </a:rPr>
              <a:t>的</a:t>
            </a:r>
            <a:r>
              <a:rPr lang="zh-CN" altLang="en-US" sz="1600" dirty="0" smtClean="0">
                <a:solidFill>
                  <a:schemeClr val="bg1"/>
                </a:solidFill>
              </a:rPr>
              <a:t>设置</a:t>
            </a:r>
            <a:endParaRPr lang="zh-CN" altLang="en-US" dirty="0">
              <a:solidFill>
                <a:schemeClr val="bg1"/>
              </a:solidFill>
            </a:endParaRPr>
          </a:p>
        </p:txBody>
      </p:sp>
      <p:cxnSp>
        <p:nvCxnSpPr>
          <p:cNvPr id="13" name="直接箭头连接符 12"/>
          <p:cNvCxnSpPr>
            <a:stCxn id="11" idx="1"/>
          </p:cNvCxnSpPr>
          <p:nvPr/>
        </p:nvCxnSpPr>
        <p:spPr>
          <a:xfrm flipH="1">
            <a:off x="3817620" y="2894092"/>
            <a:ext cx="1144736" cy="3198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4835681" y="3639304"/>
            <a:ext cx="10294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smtClean="0">
                <a:solidFill>
                  <a:schemeClr val="bg1"/>
                </a:solidFill>
              </a:rPr>
              <a:t>Id </a:t>
            </a:r>
            <a:r>
              <a:rPr lang="zh-CN" altLang="en-US" sz="1600" dirty="0" smtClean="0">
                <a:solidFill>
                  <a:schemeClr val="bg1"/>
                </a:solidFill>
              </a:rPr>
              <a:t>的</a:t>
            </a:r>
            <a:r>
              <a:rPr lang="zh-CN" altLang="en-US" sz="1600" dirty="0">
                <a:solidFill>
                  <a:schemeClr val="bg1"/>
                </a:solidFill>
              </a:rPr>
              <a:t>引用</a:t>
            </a:r>
          </a:p>
        </p:txBody>
      </p:sp>
      <p:cxnSp>
        <p:nvCxnSpPr>
          <p:cNvPr id="15" name="直接箭头连接符 14"/>
          <p:cNvCxnSpPr>
            <a:stCxn id="14" idx="1"/>
          </p:cNvCxnSpPr>
          <p:nvPr/>
        </p:nvCxnSpPr>
        <p:spPr>
          <a:xfrm flipH="1">
            <a:off x="4043681" y="3808581"/>
            <a:ext cx="792000" cy="28439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5163693" y="5565855"/>
            <a:ext cx="17796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smtClean="0">
                <a:solidFill>
                  <a:schemeClr val="bg1"/>
                </a:solidFill>
              </a:rPr>
              <a:t>Java </a:t>
            </a:r>
            <a:r>
              <a:rPr lang="zh-CN" altLang="en-US" sz="1600" dirty="0" smtClean="0">
                <a:solidFill>
                  <a:schemeClr val="bg1"/>
                </a:solidFill>
              </a:rPr>
              <a:t>代码中怎</a:t>
            </a:r>
            <a:endParaRPr lang="en-US" altLang="zh-CN" sz="1600" dirty="0" smtClean="0">
              <a:solidFill>
                <a:schemeClr val="bg1"/>
              </a:solidFill>
            </a:endParaRPr>
          </a:p>
          <a:p>
            <a:r>
              <a:rPr lang="zh-CN" altLang="en-US" sz="1600" dirty="0" smtClean="0">
                <a:solidFill>
                  <a:schemeClr val="bg1"/>
                </a:solidFill>
              </a:rPr>
              <a:t>么使用</a:t>
            </a:r>
            <a:r>
              <a:rPr lang="en-US" altLang="zh-CN" sz="1600" dirty="0" smtClean="0">
                <a:solidFill>
                  <a:schemeClr val="bg1"/>
                </a:solidFill>
              </a:rPr>
              <a:t>id</a:t>
            </a:r>
            <a:r>
              <a:rPr lang="zh-CN" altLang="en-US" sz="1600" dirty="0" smtClean="0">
                <a:solidFill>
                  <a:schemeClr val="bg1"/>
                </a:solidFill>
              </a:rPr>
              <a:t>获取资源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cxnSp>
        <p:nvCxnSpPr>
          <p:cNvPr id="18" name="直接箭头连接符 17"/>
          <p:cNvCxnSpPr/>
          <p:nvPr/>
        </p:nvCxnSpPr>
        <p:spPr>
          <a:xfrm flipH="1" flipV="1">
            <a:off x="3460183" y="4403686"/>
            <a:ext cx="1452710" cy="20403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4912893" y="4568905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 smtClean="0">
                <a:solidFill>
                  <a:schemeClr val="bg1"/>
                </a:solidFill>
              </a:rPr>
              <a:t>回调函数的设置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cxnSp>
        <p:nvCxnSpPr>
          <p:cNvPr id="22" name="直接箭头连接符 21"/>
          <p:cNvCxnSpPr/>
          <p:nvPr/>
        </p:nvCxnSpPr>
        <p:spPr>
          <a:xfrm flipH="1" flipV="1">
            <a:off x="3906604" y="5384225"/>
            <a:ext cx="1452710" cy="20403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>
            <a:stCxn id="17" idx="1"/>
          </p:cNvCxnSpPr>
          <p:nvPr/>
        </p:nvCxnSpPr>
        <p:spPr>
          <a:xfrm flipH="1" flipV="1">
            <a:off x="4043681" y="5841538"/>
            <a:ext cx="1120012" cy="1670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图片 2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5067" y="1452880"/>
            <a:ext cx="4537414" cy="4887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0208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6440" y="-80539"/>
            <a:ext cx="10515600" cy="1325563"/>
          </a:xfrm>
        </p:spPr>
        <p:txBody>
          <a:bodyPr/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自定义</a:t>
            </a:r>
            <a:r>
              <a:rPr lang="en-US" altLang="zh-CN" dirty="0" smtClean="0">
                <a:solidFill>
                  <a:schemeClr val="bg1"/>
                </a:solidFill>
              </a:rPr>
              <a:t>View 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040" y="1005840"/>
            <a:ext cx="4632556" cy="52527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7578" y="1005840"/>
            <a:ext cx="4206240" cy="517144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0600132" y="3508345"/>
            <a:ext cx="15073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srgbClr val="00B050"/>
                </a:solidFill>
              </a:rPr>
              <a:t>同一个</a:t>
            </a:r>
            <a:r>
              <a:rPr lang="en-US" altLang="zh-CN" sz="2000" dirty="0" smtClean="0">
                <a:solidFill>
                  <a:srgbClr val="00B050"/>
                </a:solidFill>
              </a:rPr>
              <a:t>View</a:t>
            </a:r>
            <a:endParaRPr lang="zh-CN" altLang="en-US" sz="2000" dirty="0">
              <a:solidFill>
                <a:srgbClr val="00B050"/>
              </a:solidFill>
            </a:endParaRPr>
          </a:p>
        </p:txBody>
      </p:sp>
      <p:cxnSp>
        <p:nvCxnSpPr>
          <p:cNvPr id="10" name="直接箭头连接符 9"/>
          <p:cNvCxnSpPr>
            <a:stCxn id="6" idx="1"/>
          </p:cNvCxnSpPr>
          <p:nvPr/>
        </p:nvCxnSpPr>
        <p:spPr>
          <a:xfrm flipH="1" flipV="1">
            <a:off x="8737600" y="3586480"/>
            <a:ext cx="1862532" cy="121920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/>
          <p:nvPr/>
        </p:nvCxnSpPr>
        <p:spPr>
          <a:xfrm flipH="1">
            <a:off x="9824720" y="3822457"/>
            <a:ext cx="928726" cy="164133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02508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</a:rPr>
              <a:t> Reference a custom view in </a:t>
            </a:r>
            <a:r>
              <a:rPr lang="en-US" altLang="zh-CN" dirty="0" smtClean="0">
                <a:solidFill>
                  <a:schemeClr val="bg1"/>
                </a:solidFill>
              </a:rPr>
              <a:t>XML 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953" y="1813242"/>
            <a:ext cx="4230687" cy="4404678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461000" y="4409440"/>
            <a:ext cx="127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rgbClr val="FFFF00"/>
                </a:solidFill>
              </a:rPr>
              <a:t>这两个构造函数需要添加</a:t>
            </a:r>
            <a:endParaRPr lang="zh-CN" altLang="en-US" b="1" dirty="0">
              <a:solidFill>
                <a:srgbClr val="FFFF00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7722" y="1813242"/>
            <a:ext cx="4126198" cy="294163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7722" y="4877435"/>
            <a:ext cx="4126198" cy="1340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0151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6"/>
          <p:cNvSpPr/>
          <p:nvPr/>
        </p:nvSpPr>
        <p:spPr>
          <a:xfrm>
            <a:off x="4127500" y="550863"/>
            <a:ext cx="3376613" cy="3375025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9600" dirty="0" smtClean="0"/>
              <a:t>2.2</a:t>
            </a:r>
            <a:endParaRPr lang="zh-CN" altLang="en-US" sz="9600" dirty="0"/>
          </a:p>
        </p:txBody>
      </p:sp>
      <p:sp>
        <p:nvSpPr>
          <p:cNvPr id="8" name="弦形 7"/>
          <p:cNvSpPr/>
          <p:nvPr/>
        </p:nvSpPr>
        <p:spPr>
          <a:xfrm rot="17100000">
            <a:off x="4106863" y="530225"/>
            <a:ext cx="3417888" cy="3417887"/>
          </a:xfrm>
          <a:prstGeom prst="chord">
            <a:avLst>
              <a:gd name="adj1" fmla="val 8633478"/>
              <a:gd name="adj2" fmla="val 16200000"/>
            </a:avLst>
          </a:prstGeom>
          <a:solidFill>
            <a:srgbClr val="FFFF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cxnSp>
        <p:nvCxnSpPr>
          <p:cNvPr id="10" name="直接连接符 9"/>
          <p:cNvCxnSpPr/>
          <p:nvPr/>
        </p:nvCxnSpPr>
        <p:spPr>
          <a:xfrm>
            <a:off x="3517900" y="1239838"/>
            <a:ext cx="3595688" cy="3211512"/>
          </a:xfrm>
          <a:prstGeom prst="line">
            <a:avLst/>
          </a:prstGeom>
          <a:ln>
            <a:solidFill>
              <a:srgbClr val="FE5A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700" name="文本框 12"/>
          <p:cNvSpPr txBox="1">
            <a:spLocks noChangeArrowheads="1"/>
          </p:cNvSpPr>
          <p:nvPr/>
        </p:nvSpPr>
        <p:spPr bwMode="auto">
          <a:xfrm>
            <a:off x="2520628" y="4640263"/>
            <a:ext cx="7263527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第</a:t>
            </a:r>
            <a:r>
              <a:rPr lang="en-US" altLang="zh-CN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1</a:t>
            </a:r>
            <a:r>
              <a:rPr lang="zh-CN" altLang="en-US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组</a:t>
            </a:r>
            <a:r>
              <a:rPr lang="en-US" altLang="zh-CN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UI</a:t>
            </a:r>
            <a:r>
              <a:rPr lang="zh-CN" altLang="en-US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组件：布局管理器</a:t>
            </a:r>
            <a:endParaRPr lang="zh-CN" altLang="en-US" sz="4800" dirty="0">
              <a:solidFill>
                <a:schemeClr val="bg1"/>
              </a:solidFill>
              <a:latin typeface="方正大黑简体" pitchFamily="2" charset="-122"/>
              <a:ea typeface="方正大黑简体" pitchFamily="2" charset="-122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851128" y="5176838"/>
            <a:ext cx="179047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9664700" y="5176838"/>
            <a:ext cx="151061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5139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>
            <a:spLocks noChangeArrowheads="1"/>
          </p:cNvSpPr>
          <p:nvPr/>
        </p:nvSpPr>
        <p:spPr bwMode="auto">
          <a:xfrm>
            <a:off x="222683" y="493783"/>
            <a:ext cx="4528548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4000" dirty="0" smtClean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Android </a:t>
            </a:r>
            <a:r>
              <a:rPr lang="zh-CN" altLang="en-US" sz="4000" dirty="0" smtClean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布局管理器</a:t>
            </a:r>
            <a:endParaRPr lang="zh-CN" altLang="en-US" sz="4000" dirty="0">
              <a:solidFill>
                <a:schemeClr val="bg1"/>
              </a:solidFill>
              <a:latin typeface="Calibri" pitchFamily="34" charset="0"/>
              <a:ea typeface="方正大黑简体" pitchFamily="2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0" y="446088"/>
            <a:ext cx="33210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0" y="1271588"/>
            <a:ext cx="1159192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2" name="组合 81"/>
          <p:cNvGrpSpPr/>
          <p:nvPr/>
        </p:nvGrpSpPr>
        <p:grpSpPr>
          <a:xfrm>
            <a:off x="6443891" y="1858742"/>
            <a:ext cx="5077716" cy="4262093"/>
            <a:chOff x="212340" y="1763208"/>
            <a:chExt cx="5077716" cy="4262093"/>
          </a:xfrm>
        </p:grpSpPr>
        <p:grpSp>
          <p:nvGrpSpPr>
            <p:cNvPr id="13" name="组合 12"/>
            <p:cNvGrpSpPr/>
            <p:nvPr/>
          </p:nvGrpSpPr>
          <p:grpSpPr>
            <a:xfrm>
              <a:off x="2058525" y="1763208"/>
              <a:ext cx="1130300" cy="751374"/>
              <a:chOff x="1320800" y="1966426"/>
              <a:chExt cx="1320800" cy="954574"/>
            </a:xfrm>
          </p:grpSpPr>
          <p:sp>
            <p:nvSpPr>
              <p:cNvPr id="2" name="矩形 1"/>
              <p:cNvSpPr/>
              <p:nvPr/>
            </p:nvSpPr>
            <p:spPr>
              <a:xfrm>
                <a:off x="1333500" y="1981200"/>
                <a:ext cx="1308100" cy="939800"/>
              </a:xfrm>
              <a:prstGeom prst="rect">
                <a:avLst/>
              </a:prstGeom>
              <a:solidFill>
                <a:srgbClr val="FE5A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9" name="直接连接符 8"/>
              <p:cNvCxnSpPr/>
              <p:nvPr/>
            </p:nvCxnSpPr>
            <p:spPr>
              <a:xfrm>
                <a:off x="1320800" y="23632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直接连接符 9"/>
              <p:cNvCxnSpPr/>
              <p:nvPr/>
            </p:nvCxnSpPr>
            <p:spPr>
              <a:xfrm>
                <a:off x="1320800" y="26680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文本框 11"/>
              <p:cNvSpPr txBox="1"/>
              <p:nvPr/>
            </p:nvSpPr>
            <p:spPr>
              <a:xfrm>
                <a:off x="1631950" y="1966426"/>
                <a:ext cx="7112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>
                    <a:solidFill>
                      <a:schemeClr val="lt1"/>
                    </a:solidFill>
                    <a:latin typeface="+mn-lt"/>
                    <a:ea typeface="+mn-ea"/>
                  </a:rPr>
                  <a:t>View</a:t>
                </a:r>
                <a:endParaRPr lang="zh-CN" altLang="en-US" sz="1600" dirty="0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</p:grpSp>
        <p:grpSp>
          <p:nvGrpSpPr>
            <p:cNvPr id="14" name="组合 13"/>
            <p:cNvGrpSpPr/>
            <p:nvPr/>
          </p:nvGrpSpPr>
          <p:grpSpPr>
            <a:xfrm>
              <a:off x="243313" y="3373819"/>
              <a:ext cx="1258214" cy="739745"/>
              <a:chOff x="1295401" y="1981200"/>
              <a:chExt cx="1470272" cy="939800"/>
            </a:xfrm>
          </p:grpSpPr>
          <p:sp>
            <p:nvSpPr>
              <p:cNvPr id="15" name="矩形 14"/>
              <p:cNvSpPr/>
              <p:nvPr/>
            </p:nvSpPr>
            <p:spPr>
              <a:xfrm>
                <a:off x="1333500" y="1981200"/>
                <a:ext cx="1308100" cy="939800"/>
              </a:xfrm>
              <a:prstGeom prst="rect">
                <a:avLst/>
              </a:prstGeom>
              <a:solidFill>
                <a:srgbClr val="FE5A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16" name="直接连接符 15"/>
              <p:cNvCxnSpPr/>
              <p:nvPr/>
            </p:nvCxnSpPr>
            <p:spPr>
              <a:xfrm>
                <a:off x="1320800" y="23632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直接连接符 16"/>
              <p:cNvCxnSpPr/>
              <p:nvPr/>
            </p:nvCxnSpPr>
            <p:spPr>
              <a:xfrm>
                <a:off x="1320800" y="26680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文本框 17"/>
              <p:cNvSpPr txBox="1"/>
              <p:nvPr/>
            </p:nvSpPr>
            <p:spPr>
              <a:xfrm>
                <a:off x="1295401" y="1981200"/>
                <a:ext cx="1470272" cy="3519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 err="1" smtClean="0">
                    <a:solidFill>
                      <a:schemeClr val="lt1"/>
                    </a:solidFill>
                    <a:latin typeface="+mn-lt"/>
                    <a:ea typeface="+mn-ea"/>
                  </a:rPr>
                  <a:t>AbsoluteLayout</a:t>
                </a:r>
                <a:endParaRPr lang="zh-CN" altLang="en-US" sz="1200" dirty="0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</p:grpSp>
        <p:grpSp>
          <p:nvGrpSpPr>
            <p:cNvPr id="19" name="组合 18"/>
            <p:cNvGrpSpPr/>
            <p:nvPr/>
          </p:nvGrpSpPr>
          <p:grpSpPr>
            <a:xfrm>
              <a:off x="2036288" y="5261016"/>
              <a:ext cx="1456408" cy="764285"/>
              <a:chOff x="1284735" y="1950023"/>
              <a:chExt cx="1701870" cy="970977"/>
            </a:xfrm>
          </p:grpSpPr>
          <p:sp>
            <p:nvSpPr>
              <p:cNvPr id="20" name="矩形 19"/>
              <p:cNvSpPr/>
              <p:nvPr/>
            </p:nvSpPr>
            <p:spPr>
              <a:xfrm>
                <a:off x="1333500" y="1981200"/>
                <a:ext cx="1308100" cy="939800"/>
              </a:xfrm>
              <a:prstGeom prst="rect">
                <a:avLst/>
              </a:prstGeom>
              <a:solidFill>
                <a:srgbClr val="FE5A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21" name="直接连接符 20"/>
              <p:cNvCxnSpPr/>
              <p:nvPr/>
            </p:nvCxnSpPr>
            <p:spPr>
              <a:xfrm>
                <a:off x="1320800" y="23632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接连接符 21"/>
              <p:cNvCxnSpPr/>
              <p:nvPr/>
            </p:nvCxnSpPr>
            <p:spPr>
              <a:xfrm>
                <a:off x="1320800" y="26680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文本框 22"/>
              <p:cNvSpPr txBox="1"/>
              <p:nvPr/>
            </p:nvSpPr>
            <p:spPr>
              <a:xfrm>
                <a:off x="1284735" y="1950023"/>
                <a:ext cx="1701870" cy="4301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 err="1" smtClean="0">
                    <a:solidFill>
                      <a:schemeClr val="lt1"/>
                    </a:solidFill>
                    <a:latin typeface="+mn-lt"/>
                    <a:ea typeface="+mn-ea"/>
                  </a:rPr>
                  <a:t>TableLayout</a:t>
                </a:r>
                <a:endParaRPr lang="zh-CN" altLang="en-US" sz="1600" dirty="0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</p:grpSp>
        <p:grpSp>
          <p:nvGrpSpPr>
            <p:cNvPr id="24" name="组合 23"/>
            <p:cNvGrpSpPr/>
            <p:nvPr/>
          </p:nvGrpSpPr>
          <p:grpSpPr>
            <a:xfrm>
              <a:off x="3858442" y="3392943"/>
              <a:ext cx="1157958" cy="750439"/>
              <a:chOff x="1306742" y="1967614"/>
              <a:chExt cx="1353120" cy="953386"/>
            </a:xfrm>
          </p:grpSpPr>
          <p:sp>
            <p:nvSpPr>
              <p:cNvPr id="25" name="矩形 24"/>
              <p:cNvSpPr/>
              <p:nvPr/>
            </p:nvSpPr>
            <p:spPr>
              <a:xfrm>
                <a:off x="1333500" y="1981200"/>
                <a:ext cx="1308100" cy="939800"/>
              </a:xfrm>
              <a:prstGeom prst="rect">
                <a:avLst/>
              </a:prstGeom>
              <a:solidFill>
                <a:srgbClr val="FE5A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26" name="直接连接符 25"/>
              <p:cNvCxnSpPr/>
              <p:nvPr/>
            </p:nvCxnSpPr>
            <p:spPr>
              <a:xfrm>
                <a:off x="1320800" y="23632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接连接符 26"/>
              <p:cNvCxnSpPr/>
              <p:nvPr/>
            </p:nvCxnSpPr>
            <p:spPr>
              <a:xfrm>
                <a:off x="1320800" y="26680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文本框 27"/>
              <p:cNvSpPr txBox="1"/>
              <p:nvPr/>
            </p:nvSpPr>
            <p:spPr>
              <a:xfrm>
                <a:off x="1306742" y="1967614"/>
                <a:ext cx="1353120" cy="4301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 err="1" smtClean="0">
                    <a:solidFill>
                      <a:schemeClr val="lt1"/>
                    </a:solidFill>
                    <a:latin typeface="+mn-lt"/>
                    <a:ea typeface="+mn-ea"/>
                  </a:rPr>
                  <a:t>GridLayout</a:t>
                </a:r>
                <a:endParaRPr lang="zh-CN" altLang="en-US" sz="1600" dirty="0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</p:grpSp>
        <p:grpSp>
          <p:nvGrpSpPr>
            <p:cNvPr id="29" name="组合 28"/>
            <p:cNvGrpSpPr/>
            <p:nvPr/>
          </p:nvGrpSpPr>
          <p:grpSpPr>
            <a:xfrm>
              <a:off x="2036288" y="4100327"/>
              <a:ext cx="1395194" cy="739745"/>
              <a:chOff x="1275208" y="1981200"/>
              <a:chExt cx="1630339" cy="939800"/>
            </a:xfrm>
          </p:grpSpPr>
          <p:sp>
            <p:nvSpPr>
              <p:cNvPr id="30" name="矩形 29"/>
              <p:cNvSpPr/>
              <p:nvPr/>
            </p:nvSpPr>
            <p:spPr>
              <a:xfrm>
                <a:off x="1333500" y="1981200"/>
                <a:ext cx="1308100" cy="939800"/>
              </a:xfrm>
              <a:prstGeom prst="rect">
                <a:avLst/>
              </a:prstGeom>
              <a:solidFill>
                <a:srgbClr val="FE5A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31" name="直接连接符 30"/>
              <p:cNvCxnSpPr/>
              <p:nvPr/>
            </p:nvCxnSpPr>
            <p:spPr>
              <a:xfrm>
                <a:off x="1320800" y="23632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接连接符 31"/>
              <p:cNvCxnSpPr/>
              <p:nvPr/>
            </p:nvCxnSpPr>
            <p:spPr>
              <a:xfrm>
                <a:off x="1320800" y="26680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文本框 32"/>
              <p:cNvSpPr txBox="1"/>
              <p:nvPr/>
            </p:nvSpPr>
            <p:spPr>
              <a:xfrm>
                <a:off x="1275208" y="1981200"/>
                <a:ext cx="1630339" cy="4301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 err="1" smtClean="0">
                    <a:solidFill>
                      <a:schemeClr val="lt1"/>
                    </a:solidFill>
                    <a:latin typeface="+mn-lt"/>
                    <a:ea typeface="+mn-ea"/>
                  </a:rPr>
                  <a:t>LinearLayout</a:t>
                </a:r>
                <a:endParaRPr lang="zh-CN" altLang="en-US" sz="1600" dirty="0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</p:grpSp>
        <p:grpSp>
          <p:nvGrpSpPr>
            <p:cNvPr id="34" name="组合 33"/>
            <p:cNvGrpSpPr/>
            <p:nvPr/>
          </p:nvGrpSpPr>
          <p:grpSpPr>
            <a:xfrm>
              <a:off x="3879875" y="4481850"/>
              <a:ext cx="1410181" cy="739745"/>
              <a:chOff x="1259298" y="1981200"/>
              <a:chExt cx="1647852" cy="939800"/>
            </a:xfrm>
          </p:grpSpPr>
          <p:sp>
            <p:nvSpPr>
              <p:cNvPr id="35" name="矩形 34"/>
              <p:cNvSpPr/>
              <p:nvPr/>
            </p:nvSpPr>
            <p:spPr>
              <a:xfrm>
                <a:off x="1333500" y="1981200"/>
                <a:ext cx="1308100" cy="939800"/>
              </a:xfrm>
              <a:prstGeom prst="rect">
                <a:avLst/>
              </a:prstGeom>
              <a:solidFill>
                <a:srgbClr val="FE5A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36" name="直接连接符 35"/>
              <p:cNvCxnSpPr/>
              <p:nvPr/>
            </p:nvCxnSpPr>
            <p:spPr>
              <a:xfrm>
                <a:off x="1320800" y="23632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直接连接符 36"/>
              <p:cNvCxnSpPr/>
              <p:nvPr/>
            </p:nvCxnSpPr>
            <p:spPr>
              <a:xfrm>
                <a:off x="1320800" y="26680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" name="文本框 37"/>
              <p:cNvSpPr txBox="1"/>
              <p:nvPr/>
            </p:nvSpPr>
            <p:spPr>
              <a:xfrm>
                <a:off x="1259298" y="1982986"/>
                <a:ext cx="1647852" cy="3910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err="1" smtClean="0">
                    <a:solidFill>
                      <a:schemeClr val="lt1"/>
                    </a:solidFill>
                    <a:latin typeface="+mn-lt"/>
                    <a:ea typeface="+mn-ea"/>
                  </a:rPr>
                  <a:t>RelativeLayout</a:t>
                </a:r>
                <a:endParaRPr lang="zh-CN" altLang="en-US" sz="1400" dirty="0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</p:grpSp>
        <p:grpSp>
          <p:nvGrpSpPr>
            <p:cNvPr id="39" name="组合 38"/>
            <p:cNvGrpSpPr/>
            <p:nvPr/>
          </p:nvGrpSpPr>
          <p:grpSpPr>
            <a:xfrm>
              <a:off x="212340" y="4521271"/>
              <a:ext cx="1446903" cy="739745"/>
              <a:chOff x="1268051" y="1981200"/>
              <a:chExt cx="1690763" cy="939800"/>
            </a:xfrm>
          </p:grpSpPr>
          <p:sp>
            <p:nvSpPr>
              <p:cNvPr id="40" name="矩形 39"/>
              <p:cNvSpPr/>
              <p:nvPr/>
            </p:nvSpPr>
            <p:spPr>
              <a:xfrm>
                <a:off x="1333500" y="1981200"/>
                <a:ext cx="1308100" cy="939800"/>
              </a:xfrm>
              <a:prstGeom prst="rect">
                <a:avLst/>
              </a:prstGeom>
              <a:solidFill>
                <a:srgbClr val="FE5A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41" name="直接连接符 40"/>
              <p:cNvCxnSpPr/>
              <p:nvPr/>
            </p:nvCxnSpPr>
            <p:spPr>
              <a:xfrm>
                <a:off x="1320800" y="23632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直接连接符 41"/>
              <p:cNvCxnSpPr/>
              <p:nvPr/>
            </p:nvCxnSpPr>
            <p:spPr>
              <a:xfrm>
                <a:off x="1320800" y="26680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3" name="文本框 42"/>
              <p:cNvSpPr txBox="1"/>
              <p:nvPr/>
            </p:nvSpPr>
            <p:spPr>
              <a:xfrm>
                <a:off x="1268051" y="1998592"/>
                <a:ext cx="1690763" cy="4301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 err="1" smtClean="0">
                    <a:solidFill>
                      <a:schemeClr val="lt1"/>
                    </a:solidFill>
                    <a:latin typeface="+mn-lt"/>
                    <a:ea typeface="+mn-ea"/>
                  </a:rPr>
                  <a:t>FrameLayout</a:t>
                </a:r>
                <a:endParaRPr lang="zh-CN" altLang="en-US" sz="1600" dirty="0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</p:grpSp>
        <p:grpSp>
          <p:nvGrpSpPr>
            <p:cNvPr id="44" name="组合 43"/>
            <p:cNvGrpSpPr/>
            <p:nvPr/>
          </p:nvGrpSpPr>
          <p:grpSpPr>
            <a:xfrm>
              <a:off x="2058525" y="2925376"/>
              <a:ext cx="1228723" cy="754007"/>
              <a:chOff x="1320800" y="1963081"/>
              <a:chExt cx="1435811" cy="957919"/>
            </a:xfrm>
          </p:grpSpPr>
          <p:sp>
            <p:nvSpPr>
              <p:cNvPr id="45" name="矩形 44"/>
              <p:cNvSpPr/>
              <p:nvPr/>
            </p:nvSpPr>
            <p:spPr>
              <a:xfrm>
                <a:off x="1333500" y="1981200"/>
                <a:ext cx="1308100" cy="939800"/>
              </a:xfrm>
              <a:prstGeom prst="rect">
                <a:avLst/>
              </a:prstGeom>
              <a:solidFill>
                <a:srgbClr val="FE5A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46" name="直接连接符 45"/>
              <p:cNvCxnSpPr/>
              <p:nvPr/>
            </p:nvCxnSpPr>
            <p:spPr>
              <a:xfrm>
                <a:off x="1320800" y="23632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接连接符 46"/>
              <p:cNvCxnSpPr/>
              <p:nvPr/>
            </p:nvCxnSpPr>
            <p:spPr>
              <a:xfrm>
                <a:off x="1320800" y="26680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文本框 47"/>
              <p:cNvSpPr txBox="1"/>
              <p:nvPr/>
            </p:nvSpPr>
            <p:spPr>
              <a:xfrm>
                <a:off x="1320800" y="1963081"/>
                <a:ext cx="1435811" cy="4301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 err="1" smtClean="0">
                    <a:solidFill>
                      <a:schemeClr val="lt1"/>
                    </a:solidFill>
                    <a:latin typeface="+mn-lt"/>
                    <a:ea typeface="+mn-ea"/>
                  </a:rPr>
                  <a:t>ViewGroup</a:t>
                </a:r>
                <a:endParaRPr lang="zh-CN" altLang="en-US" sz="1600" dirty="0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</p:grpSp>
        <p:grpSp>
          <p:nvGrpSpPr>
            <p:cNvPr id="55" name="组合 54"/>
            <p:cNvGrpSpPr/>
            <p:nvPr/>
          </p:nvGrpSpPr>
          <p:grpSpPr>
            <a:xfrm>
              <a:off x="2511570" y="2503857"/>
              <a:ext cx="176369" cy="427928"/>
              <a:chOff x="1294746" y="2621067"/>
              <a:chExt cx="176369" cy="427928"/>
            </a:xfrm>
          </p:grpSpPr>
          <p:sp>
            <p:nvSpPr>
              <p:cNvPr id="49" name="等腰三角形 48"/>
              <p:cNvSpPr/>
              <p:nvPr/>
            </p:nvSpPr>
            <p:spPr>
              <a:xfrm>
                <a:off x="1294746" y="2621067"/>
                <a:ext cx="176369" cy="130670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51" name="直接连接符 50"/>
              <p:cNvCxnSpPr>
                <a:stCxn id="49" idx="3"/>
              </p:cNvCxnSpPr>
              <p:nvPr/>
            </p:nvCxnSpPr>
            <p:spPr>
              <a:xfrm flipH="1">
                <a:off x="1382930" y="2751737"/>
                <a:ext cx="1" cy="297258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组合 60"/>
            <p:cNvGrpSpPr/>
            <p:nvPr/>
          </p:nvGrpSpPr>
          <p:grpSpPr>
            <a:xfrm>
              <a:off x="2511570" y="3672399"/>
              <a:ext cx="176369" cy="427928"/>
              <a:chOff x="1294746" y="2621067"/>
              <a:chExt cx="176369" cy="427928"/>
            </a:xfrm>
          </p:grpSpPr>
          <p:sp>
            <p:nvSpPr>
              <p:cNvPr id="62" name="等腰三角形 61"/>
              <p:cNvSpPr/>
              <p:nvPr/>
            </p:nvSpPr>
            <p:spPr>
              <a:xfrm>
                <a:off x="1294746" y="2621067"/>
                <a:ext cx="176369" cy="130670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63" name="直接连接符 62"/>
              <p:cNvCxnSpPr>
                <a:stCxn id="62" idx="3"/>
              </p:cNvCxnSpPr>
              <p:nvPr/>
            </p:nvCxnSpPr>
            <p:spPr>
              <a:xfrm flipH="1">
                <a:off x="1382930" y="2751737"/>
                <a:ext cx="1" cy="297258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4" name="组合 63"/>
            <p:cNvGrpSpPr/>
            <p:nvPr/>
          </p:nvGrpSpPr>
          <p:grpSpPr>
            <a:xfrm>
              <a:off x="2496517" y="4844974"/>
              <a:ext cx="176369" cy="427928"/>
              <a:chOff x="1294746" y="2621067"/>
              <a:chExt cx="176369" cy="427928"/>
            </a:xfrm>
          </p:grpSpPr>
          <p:sp>
            <p:nvSpPr>
              <p:cNvPr id="65" name="等腰三角形 64"/>
              <p:cNvSpPr/>
              <p:nvPr/>
            </p:nvSpPr>
            <p:spPr>
              <a:xfrm>
                <a:off x="1294746" y="2621067"/>
                <a:ext cx="176369" cy="130670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66" name="直接连接符 65"/>
              <p:cNvCxnSpPr>
                <a:stCxn id="65" idx="3"/>
              </p:cNvCxnSpPr>
              <p:nvPr/>
            </p:nvCxnSpPr>
            <p:spPr>
              <a:xfrm flipH="1">
                <a:off x="1382930" y="2751737"/>
                <a:ext cx="1" cy="297258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7" name="组合 66"/>
            <p:cNvGrpSpPr/>
            <p:nvPr/>
          </p:nvGrpSpPr>
          <p:grpSpPr>
            <a:xfrm>
              <a:off x="1459459" y="3286660"/>
              <a:ext cx="564767" cy="567790"/>
              <a:chOff x="883499" y="2598217"/>
              <a:chExt cx="564767" cy="567790"/>
            </a:xfrm>
          </p:grpSpPr>
          <p:sp>
            <p:nvSpPr>
              <p:cNvPr id="68" name="等腰三角形 67"/>
              <p:cNvSpPr/>
              <p:nvPr/>
            </p:nvSpPr>
            <p:spPr>
              <a:xfrm rot="3036355">
                <a:off x="1294746" y="2621067"/>
                <a:ext cx="176369" cy="130670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69" name="直接连接符 68"/>
              <p:cNvCxnSpPr>
                <a:stCxn id="68" idx="3"/>
              </p:cNvCxnSpPr>
              <p:nvPr/>
            </p:nvCxnSpPr>
            <p:spPr>
              <a:xfrm flipH="1">
                <a:off x="883499" y="2727867"/>
                <a:ext cx="448941" cy="43814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2" name="组合 71"/>
            <p:cNvGrpSpPr/>
            <p:nvPr/>
          </p:nvGrpSpPr>
          <p:grpSpPr>
            <a:xfrm>
              <a:off x="1426798" y="3592401"/>
              <a:ext cx="607315" cy="1278698"/>
              <a:chOff x="883500" y="1887309"/>
              <a:chExt cx="607315" cy="1278698"/>
            </a:xfrm>
          </p:grpSpPr>
          <p:sp>
            <p:nvSpPr>
              <p:cNvPr id="73" name="等腰三角形 72"/>
              <p:cNvSpPr/>
              <p:nvPr/>
            </p:nvSpPr>
            <p:spPr>
              <a:xfrm rot="1669828">
                <a:off x="1314446" y="1887309"/>
                <a:ext cx="176369" cy="130670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74" name="直接连接符 73"/>
              <p:cNvCxnSpPr/>
              <p:nvPr/>
            </p:nvCxnSpPr>
            <p:spPr>
              <a:xfrm flipH="1">
                <a:off x="883500" y="2012307"/>
                <a:ext cx="481602" cy="115370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6" name="组合 75"/>
            <p:cNvGrpSpPr/>
            <p:nvPr/>
          </p:nvGrpSpPr>
          <p:grpSpPr>
            <a:xfrm rot="15980042">
              <a:off x="3226143" y="3293417"/>
              <a:ext cx="564767" cy="567790"/>
              <a:chOff x="883499" y="2598217"/>
              <a:chExt cx="564767" cy="567790"/>
            </a:xfrm>
          </p:grpSpPr>
          <p:sp>
            <p:nvSpPr>
              <p:cNvPr id="77" name="等腰三角形 76"/>
              <p:cNvSpPr/>
              <p:nvPr/>
            </p:nvSpPr>
            <p:spPr>
              <a:xfrm rot="3036355">
                <a:off x="1294746" y="2621067"/>
                <a:ext cx="176369" cy="130670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78" name="直接连接符 77"/>
              <p:cNvCxnSpPr>
                <a:stCxn id="77" idx="3"/>
              </p:cNvCxnSpPr>
              <p:nvPr/>
            </p:nvCxnSpPr>
            <p:spPr>
              <a:xfrm flipH="1">
                <a:off x="883499" y="2727867"/>
                <a:ext cx="448941" cy="43814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9" name="组合 78"/>
            <p:cNvGrpSpPr/>
            <p:nvPr/>
          </p:nvGrpSpPr>
          <p:grpSpPr>
            <a:xfrm rot="18338714">
              <a:off x="3291715" y="3566698"/>
              <a:ext cx="607315" cy="1278698"/>
              <a:chOff x="883500" y="1887309"/>
              <a:chExt cx="607315" cy="1278698"/>
            </a:xfrm>
          </p:grpSpPr>
          <p:sp>
            <p:nvSpPr>
              <p:cNvPr id="80" name="等腰三角形 79"/>
              <p:cNvSpPr/>
              <p:nvPr/>
            </p:nvSpPr>
            <p:spPr>
              <a:xfrm rot="1669828">
                <a:off x="1314446" y="1887309"/>
                <a:ext cx="176369" cy="130670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81" name="直接连接符 80"/>
              <p:cNvCxnSpPr/>
              <p:nvPr/>
            </p:nvCxnSpPr>
            <p:spPr>
              <a:xfrm flipH="1">
                <a:off x="883500" y="2012307"/>
                <a:ext cx="481602" cy="115370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3" name="组合 82"/>
          <p:cNvGrpSpPr/>
          <p:nvPr/>
        </p:nvGrpSpPr>
        <p:grpSpPr>
          <a:xfrm>
            <a:off x="734498" y="2411002"/>
            <a:ext cx="4988663" cy="3546952"/>
            <a:chOff x="7204560" y="3196387"/>
            <a:chExt cx="4988663" cy="3546952"/>
          </a:xfrm>
        </p:grpSpPr>
        <p:sp>
          <p:nvSpPr>
            <p:cNvPr id="84" name="矩形 83"/>
            <p:cNvSpPr/>
            <p:nvPr/>
          </p:nvSpPr>
          <p:spPr bwMode="auto">
            <a:xfrm>
              <a:off x="7204560" y="3196387"/>
              <a:ext cx="4988663" cy="3546952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85" name="文本框 84"/>
            <p:cNvSpPr txBox="1"/>
            <p:nvPr/>
          </p:nvSpPr>
          <p:spPr bwMode="auto">
            <a:xfrm>
              <a:off x="7212182" y="3327019"/>
              <a:ext cx="4927952" cy="34163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285750" indent="-285750" fontAlgn="auto">
                <a:spcBef>
                  <a:spcPts val="0"/>
                </a:spcBef>
                <a:spcAft>
                  <a:spcPts val="0"/>
                </a:spcAft>
                <a:buFont typeface="Wingdings" panose="05000000000000000000" pitchFamily="2" charset="2"/>
                <a:buChar char="u"/>
                <a:defRPr/>
              </a:pP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从图中可以看出本节介绍的第一组</a:t>
              </a:r>
              <a:r>
                <a:rPr lang="en-US" altLang="zh-CN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UI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组件是</a:t>
              </a:r>
              <a:endPara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以</a:t>
              </a:r>
              <a:r>
                <a:rPr lang="en-US" altLang="zh-CN" dirty="0" err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ViewGroup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为基类派生的布局管理器。</a:t>
              </a:r>
              <a:endPara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 fontAlgn="auto">
                <a:spcBef>
                  <a:spcPts val="0"/>
                </a:spcBef>
                <a:spcAft>
                  <a:spcPts val="0"/>
                </a:spcAft>
                <a:buFont typeface="Wingdings" panose="05000000000000000000" pitchFamily="2" charset="2"/>
                <a:buChar char="u"/>
                <a:defRPr/>
              </a:pP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通过使用布局管理器，</a:t>
              </a:r>
              <a:r>
                <a:rPr lang="en-US" altLang="zh-CN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Android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应用的图形</a:t>
              </a:r>
              <a:endPara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用户界面具有良好的平台无关性。</a:t>
              </a:r>
              <a:endPara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 fontAlgn="auto">
                <a:spcBef>
                  <a:spcPts val="0"/>
                </a:spcBef>
                <a:spcAft>
                  <a:spcPts val="0"/>
                </a:spcAft>
                <a:buFont typeface="Wingdings" panose="05000000000000000000" pitchFamily="2" charset="2"/>
                <a:buChar char="u"/>
                <a:defRPr/>
              </a:pP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布局管理器可以根据运行平台来调整组件的</a:t>
              </a:r>
              <a:endPara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大小，程序员要做的只是为容器选择合适的</a:t>
              </a:r>
              <a:endPara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布局管理器。</a:t>
              </a:r>
              <a:endPara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 fontAlgn="auto">
                <a:spcBef>
                  <a:spcPts val="0"/>
                </a:spcBef>
                <a:spcAft>
                  <a:spcPts val="0"/>
                </a:spcAft>
                <a:buFont typeface="Wingdings" panose="05000000000000000000" pitchFamily="2" charset="2"/>
                <a:buChar char="u"/>
                <a:defRPr/>
              </a:pP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布局管理器也继承了</a:t>
              </a:r>
              <a:r>
                <a:rPr lang="en-US" altLang="zh-CN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View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，因此可以作为普</a:t>
              </a:r>
              <a:endPara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通</a:t>
              </a:r>
              <a:r>
                <a:rPr lang="en-US" altLang="zh-CN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UI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组件使用。</a:t>
              </a:r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89391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>
            <a:spLocks noChangeArrowheads="1"/>
          </p:cNvSpPr>
          <p:nvPr/>
        </p:nvSpPr>
        <p:spPr bwMode="auto">
          <a:xfrm>
            <a:off x="222683" y="493783"/>
            <a:ext cx="4528548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4000" dirty="0" smtClean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Android </a:t>
            </a:r>
            <a:r>
              <a:rPr lang="zh-CN" altLang="en-US" sz="4000" dirty="0" smtClean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布局管理器</a:t>
            </a:r>
            <a:endParaRPr lang="zh-CN" altLang="en-US" sz="4000" dirty="0">
              <a:solidFill>
                <a:schemeClr val="bg1"/>
              </a:solidFill>
              <a:latin typeface="Calibri" pitchFamily="34" charset="0"/>
              <a:ea typeface="方正大黑简体" pitchFamily="2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0" y="446088"/>
            <a:ext cx="33210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0" y="1271588"/>
            <a:ext cx="1159192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连接符 69"/>
          <p:cNvCxnSpPr/>
          <p:nvPr/>
        </p:nvCxnSpPr>
        <p:spPr bwMode="auto">
          <a:xfrm>
            <a:off x="2575873" y="1776745"/>
            <a:ext cx="0" cy="421322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椭圆 70"/>
          <p:cNvSpPr/>
          <p:nvPr/>
        </p:nvSpPr>
        <p:spPr bwMode="auto">
          <a:xfrm>
            <a:off x="2447285" y="2292682"/>
            <a:ext cx="255588" cy="25558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3200" dirty="0"/>
          </a:p>
        </p:txBody>
      </p:sp>
      <p:sp>
        <p:nvSpPr>
          <p:cNvPr id="75" name="椭圆 74"/>
          <p:cNvSpPr/>
          <p:nvPr/>
        </p:nvSpPr>
        <p:spPr bwMode="auto">
          <a:xfrm>
            <a:off x="2447285" y="3886532"/>
            <a:ext cx="255588" cy="25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3200" dirty="0"/>
          </a:p>
        </p:txBody>
      </p:sp>
      <p:sp>
        <p:nvSpPr>
          <p:cNvPr id="86" name="椭圆 85"/>
          <p:cNvSpPr/>
          <p:nvPr/>
        </p:nvSpPr>
        <p:spPr bwMode="auto">
          <a:xfrm>
            <a:off x="2440935" y="5478795"/>
            <a:ext cx="255588" cy="25558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3200" dirty="0"/>
          </a:p>
        </p:txBody>
      </p:sp>
      <p:sp>
        <p:nvSpPr>
          <p:cNvPr id="87" name="泪滴形 86"/>
          <p:cNvSpPr/>
          <p:nvPr/>
        </p:nvSpPr>
        <p:spPr bwMode="auto">
          <a:xfrm rot="2700000">
            <a:off x="849466" y="1848976"/>
            <a:ext cx="1144588" cy="1143000"/>
          </a:xfrm>
          <a:prstGeom prst="teardrop">
            <a:avLst/>
          </a:prstGeom>
          <a:solidFill>
            <a:srgbClr val="FFFF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 smtClean="0"/>
              <a:t>线性布局</a:t>
            </a:r>
            <a:endParaRPr lang="zh-CN" altLang="en-US" dirty="0"/>
          </a:p>
        </p:txBody>
      </p:sp>
      <p:sp>
        <p:nvSpPr>
          <p:cNvPr id="88" name="泪滴形 87"/>
          <p:cNvSpPr/>
          <p:nvPr/>
        </p:nvSpPr>
        <p:spPr bwMode="auto">
          <a:xfrm rot="2700000">
            <a:off x="840735" y="5061282"/>
            <a:ext cx="1144588" cy="1144588"/>
          </a:xfrm>
          <a:prstGeom prst="teardrop">
            <a:avLst/>
          </a:prstGeom>
          <a:solidFill>
            <a:srgbClr val="FFFF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 smtClean="0"/>
              <a:t>帧布局</a:t>
            </a:r>
            <a:endParaRPr lang="zh-CN" altLang="en-US" dirty="0"/>
          </a:p>
        </p:txBody>
      </p:sp>
      <p:sp>
        <p:nvSpPr>
          <p:cNvPr id="89" name="泪滴形 88"/>
          <p:cNvSpPr/>
          <p:nvPr/>
        </p:nvSpPr>
        <p:spPr bwMode="auto">
          <a:xfrm rot="2700000">
            <a:off x="849466" y="3442826"/>
            <a:ext cx="1144588" cy="1143000"/>
          </a:xfrm>
          <a:prstGeom prst="teardrop">
            <a:avLst/>
          </a:prstGeom>
          <a:solidFill>
            <a:srgbClr val="FFFF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 smtClean="0"/>
              <a:t>表格布局</a:t>
            </a:r>
            <a:endParaRPr lang="zh-CN" altLang="en-US" dirty="0"/>
          </a:p>
        </p:txBody>
      </p:sp>
      <p:sp>
        <p:nvSpPr>
          <p:cNvPr id="91" name="文本框 56"/>
          <p:cNvSpPr txBox="1">
            <a:spLocks noChangeArrowheads="1"/>
          </p:cNvSpPr>
          <p:nvPr/>
        </p:nvSpPr>
        <p:spPr bwMode="auto">
          <a:xfrm>
            <a:off x="3166160" y="2208000"/>
            <a:ext cx="418576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400" dirty="0" smtClean="0">
                <a:solidFill>
                  <a:srgbClr val="FE5A3E"/>
                </a:solidFill>
                <a:latin typeface="微软雅黑" pitchFamily="34" charset="-122"/>
                <a:ea typeface="微软雅黑" pitchFamily="34" charset="-122"/>
              </a:rPr>
              <a:t>案例：水平、垂直的线性布局</a:t>
            </a:r>
            <a:endParaRPr lang="zh-CN" altLang="en-US" sz="2400" dirty="0">
              <a:solidFill>
                <a:srgbClr val="FE5A3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8166" y="1813851"/>
            <a:ext cx="3201280" cy="449257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9317" y="3081791"/>
            <a:ext cx="3705225" cy="22098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0871" y="1683082"/>
            <a:ext cx="3705225" cy="4914900"/>
          </a:xfrm>
          <a:prstGeom prst="rect">
            <a:avLst/>
          </a:prstGeom>
        </p:spPr>
      </p:pic>
      <p:sp>
        <p:nvSpPr>
          <p:cNvPr id="90" name="文本框 56"/>
          <p:cNvSpPr txBox="1">
            <a:spLocks noChangeArrowheads="1"/>
          </p:cNvSpPr>
          <p:nvPr/>
        </p:nvSpPr>
        <p:spPr bwMode="auto">
          <a:xfrm>
            <a:off x="3201705" y="3782699"/>
            <a:ext cx="326243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400" dirty="0" smtClean="0">
                <a:solidFill>
                  <a:srgbClr val="FE5A3E"/>
                </a:solidFill>
                <a:latin typeface="微软雅黑" pitchFamily="34" charset="-122"/>
                <a:ea typeface="微软雅黑" pitchFamily="34" charset="-122"/>
              </a:rPr>
              <a:t>案例：丰富的表格布局</a:t>
            </a:r>
            <a:endParaRPr lang="zh-CN" altLang="en-US" sz="2400" dirty="0">
              <a:solidFill>
                <a:srgbClr val="FE5A3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52" name="图片 5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40064" y="1683082"/>
            <a:ext cx="3662707" cy="5007219"/>
          </a:xfrm>
          <a:prstGeom prst="rect">
            <a:avLst/>
          </a:prstGeom>
        </p:spPr>
      </p:pic>
      <p:sp>
        <p:nvSpPr>
          <p:cNvPr id="92" name="文本框 56"/>
          <p:cNvSpPr txBox="1">
            <a:spLocks noChangeArrowheads="1"/>
          </p:cNvSpPr>
          <p:nvPr/>
        </p:nvSpPr>
        <p:spPr bwMode="auto">
          <a:xfrm>
            <a:off x="3203388" y="5428210"/>
            <a:ext cx="264687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400" dirty="0" smtClean="0">
                <a:solidFill>
                  <a:srgbClr val="FE5A3E"/>
                </a:solidFill>
                <a:latin typeface="微软雅黑" pitchFamily="34" charset="-122"/>
                <a:ea typeface="微软雅黑" pitchFamily="34" charset="-122"/>
              </a:rPr>
              <a:t>案例：霓虹灯效果</a:t>
            </a:r>
            <a:endParaRPr lang="zh-CN" altLang="en-US" sz="2400" dirty="0">
              <a:solidFill>
                <a:srgbClr val="FE5A3E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67367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5" presetClass="emph" presetSubtype="0" repeatCount="2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6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5" presetClass="emph" presetSubtype="0" repeatCount="2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35" presetClass="emph" presetSubtype="0" repeatCount="2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3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35" presetClass="emph" presetSubtype="0" repeatCount="2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5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000"/>
                            </p:stCondLst>
                            <p:childTnLst>
                              <p:par>
                                <p:cTn id="5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35" presetClass="emph" presetSubtype="0" repeatCount="2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3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35" presetClass="emph" presetSubtype="0" repeatCount="2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5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1000"/>
                            </p:stCondLst>
                            <p:childTnLst>
                              <p:par>
                                <p:cTn id="8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animBg="1"/>
      <p:bldP spid="71" grpId="1" animBg="1"/>
      <p:bldP spid="71" grpId="2" animBg="1"/>
      <p:bldP spid="75" grpId="0" animBg="1"/>
      <p:bldP spid="75" grpId="1" animBg="1"/>
      <p:bldP spid="75" grpId="2" animBg="1"/>
      <p:bldP spid="86" grpId="0" animBg="1"/>
      <p:bldP spid="86" grpId="1" animBg="1"/>
      <p:bldP spid="86" grpId="2" animBg="1"/>
      <p:bldP spid="87" grpId="0" animBg="1"/>
      <p:bldP spid="87" grpId="1" animBg="1"/>
      <p:bldP spid="87" grpId="2" animBg="1"/>
      <p:bldP spid="88" grpId="0" animBg="1"/>
      <p:bldP spid="88" grpId="1" animBg="1"/>
      <p:bldP spid="88" grpId="2" animBg="1"/>
      <p:bldP spid="89" grpId="0" animBg="1"/>
      <p:bldP spid="89" grpId="1" animBg="1"/>
      <p:bldP spid="89" grpId="2" animBg="1"/>
      <p:bldP spid="91" grpId="0"/>
      <p:bldP spid="90" grpId="0"/>
      <p:bldP spid="9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23595"/>
          </a:xfrm>
        </p:spPr>
        <p:txBody>
          <a:bodyPr/>
          <a:lstStyle/>
          <a:p>
            <a:r>
              <a:rPr lang="en-US" altLang="zh-CN" dirty="0" err="1" smtClean="0">
                <a:solidFill>
                  <a:schemeClr val="bg1"/>
                </a:solidFill>
              </a:rPr>
              <a:t>FrameLayout</a:t>
            </a:r>
            <a:r>
              <a:rPr lang="zh-CN" altLang="en-US" dirty="0" smtClean="0">
                <a:solidFill>
                  <a:schemeClr val="bg1"/>
                </a:solidFill>
              </a:rPr>
              <a:t>中的颜色设置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040" y="1188720"/>
            <a:ext cx="9977120" cy="5557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1914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>
                <a:solidFill>
                  <a:schemeClr val="bg1"/>
                </a:solidFill>
              </a:rPr>
              <a:t>LinearLayout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07720" y="1718991"/>
            <a:ext cx="3571240" cy="940752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807720" y="1506022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FFFF00"/>
                </a:solidFill>
              </a:rPr>
              <a:t>Default</a:t>
            </a:r>
            <a:endParaRPr lang="zh-CN" altLang="en-US" dirty="0">
              <a:solidFill>
                <a:srgbClr val="FFFF00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537253"/>
            <a:ext cx="3540760" cy="125826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4855150"/>
            <a:ext cx="3540760" cy="163576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38200" y="3373120"/>
            <a:ext cx="248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 </a:t>
            </a:r>
            <a:endParaRPr lang="zh-CN" altLang="en-US" dirty="0"/>
          </a:p>
        </p:txBody>
      </p:sp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838200" y="3122717"/>
            <a:ext cx="3124573" cy="36933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zh-CN" altLang="zh-CN" dirty="0">
                <a:solidFill>
                  <a:srgbClr val="FFFF00"/>
                </a:solidFill>
              </a:rPr>
              <a:t>android:orientation="vertical"</a:t>
            </a: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0641" y="1680527"/>
            <a:ext cx="3190240" cy="4810381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5222240" y="1311196"/>
            <a:ext cx="2095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FF00"/>
                </a:solidFill>
              </a:rPr>
              <a:t>UI </a:t>
            </a:r>
            <a:r>
              <a:rPr lang="zh-CN" altLang="en-US" dirty="0">
                <a:solidFill>
                  <a:srgbClr val="FFFF00"/>
                </a:solidFill>
              </a:rPr>
              <a:t>的更多属性设置</a:t>
            </a: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3232" y="3742452"/>
            <a:ext cx="2817728" cy="2748457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8673232" y="1321356"/>
            <a:ext cx="2018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FFFF00"/>
                </a:solidFill>
              </a:rPr>
              <a:t>gravity</a:t>
            </a:r>
            <a:r>
              <a:rPr lang="zh-CN" altLang="en-US" dirty="0" smtClean="0">
                <a:solidFill>
                  <a:srgbClr val="FFFF00"/>
                </a:solidFill>
              </a:rPr>
              <a:t>属性</a:t>
            </a:r>
            <a:r>
              <a:rPr lang="zh-CN" altLang="en-US" dirty="0">
                <a:solidFill>
                  <a:srgbClr val="FFFF00"/>
                </a:solidFill>
              </a:rPr>
              <a:t>的</a:t>
            </a:r>
            <a:r>
              <a:rPr lang="zh-CN" altLang="en-US" dirty="0" smtClean="0">
                <a:solidFill>
                  <a:srgbClr val="FFFF00"/>
                </a:solidFill>
              </a:rPr>
              <a:t>设置</a:t>
            </a:r>
            <a:endParaRPr lang="zh-CN" altLang="en-US" dirty="0">
              <a:solidFill>
                <a:srgbClr val="FFFF00"/>
              </a:solidFill>
            </a:endParaRPr>
          </a:p>
        </p:txBody>
      </p:sp>
      <p:pic>
        <p:nvPicPr>
          <p:cNvPr id="1028" name="Picture 4" descr="gravity   pendulum çå¾åç»æ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3232" y="1664730"/>
            <a:ext cx="2817728" cy="1962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24707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>
            <a:spLocks noChangeArrowheads="1"/>
          </p:cNvSpPr>
          <p:nvPr/>
        </p:nvSpPr>
        <p:spPr bwMode="auto">
          <a:xfrm>
            <a:off x="222683" y="493783"/>
            <a:ext cx="4528548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4000" dirty="0" smtClean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Android </a:t>
            </a:r>
            <a:r>
              <a:rPr lang="zh-CN" altLang="en-US" sz="4000" dirty="0" smtClean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布局管理器</a:t>
            </a:r>
            <a:endParaRPr lang="zh-CN" altLang="en-US" sz="4000" dirty="0">
              <a:solidFill>
                <a:schemeClr val="bg1"/>
              </a:solidFill>
              <a:latin typeface="Calibri" pitchFamily="34" charset="0"/>
              <a:ea typeface="方正大黑简体" pitchFamily="2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0" y="446088"/>
            <a:ext cx="33210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0" y="1271588"/>
            <a:ext cx="1159192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连接符 69"/>
          <p:cNvCxnSpPr/>
          <p:nvPr/>
        </p:nvCxnSpPr>
        <p:spPr bwMode="auto">
          <a:xfrm>
            <a:off x="2613514" y="1827167"/>
            <a:ext cx="0" cy="421322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椭圆 70"/>
          <p:cNvSpPr/>
          <p:nvPr/>
        </p:nvSpPr>
        <p:spPr bwMode="auto">
          <a:xfrm>
            <a:off x="2484926" y="2343104"/>
            <a:ext cx="255588" cy="25558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3200" dirty="0"/>
          </a:p>
        </p:txBody>
      </p:sp>
      <p:sp>
        <p:nvSpPr>
          <p:cNvPr id="75" name="椭圆 74"/>
          <p:cNvSpPr/>
          <p:nvPr/>
        </p:nvSpPr>
        <p:spPr bwMode="auto">
          <a:xfrm>
            <a:off x="2484926" y="3936954"/>
            <a:ext cx="255588" cy="25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3200" dirty="0"/>
          </a:p>
        </p:txBody>
      </p:sp>
      <p:sp>
        <p:nvSpPr>
          <p:cNvPr id="86" name="椭圆 85"/>
          <p:cNvSpPr/>
          <p:nvPr/>
        </p:nvSpPr>
        <p:spPr bwMode="auto">
          <a:xfrm>
            <a:off x="2478576" y="5529217"/>
            <a:ext cx="255588" cy="25558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3200" dirty="0"/>
          </a:p>
        </p:txBody>
      </p:sp>
      <p:sp>
        <p:nvSpPr>
          <p:cNvPr id="87" name="泪滴形 86"/>
          <p:cNvSpPr/>
          <p:nvPr/>
        </p:nvSpPr>
        <p:spPr bwMode="auto">
          <a:xfrm rot="2700000">
            <a:off x="887107" y="1899398"/>
            <a:ext cx="1144588" cy="1143000"/>
          </a:xfrm>
          <a:prstGeom prst="teardrop">
            <a:avLst/>
          </a:prstGeom>
          <a:solidFill>
            <a:srgbClr val="FFFF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 smtClean="0"/>
              <a:t>相对布局</a:t>
            </a:r>
            <a:endParaRPr lang="zh-CN" altLang="en-US" dirty="0"/>
          </a:p>
        </p:txBody>
      </p:sp>
      <p:sp>
        <p:nvSpPr>
          <p:cNvPr id="88" name="泪滴形 87"/>
          <p:cNvSpPr/>
          <p:nvPr/>
        </p:nvSpPr>
        <p:spPr bwMode="auto">
          <a:xfrm rot="2700000">
            <a:off x="878376" y="5111704"/>
            <a:ext cx="1144588" cy="1144588"/>
          </a:xfrm>
          <a:prstGeom prst="teardrop">
            <a:avLst/>
          </a:prstGeom>
          <a:solidFill>
            <a:srgbClr val="FFFF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/>
              <a:t>绝对</a:t>
            </a:r>
            <a:r>
              <a:rPr lang="zh-CN" altLang="en-US" dirty="0" smtClean="0"/>
              <a:t>布局</a:t>
            </a:r>
            <a:endParaRPr lang="zh-CN" altLang="en-US" dirty="0"/>
          </a:p>
        </p:txBody>
      </p:sp>
      <p:sp>
        <p:nvSpPr>
          <p:cNvPr id="89" name="泪滴形 88"/>
          <p:cNvSpPr/>
          <p:nvPr/>
        </p:nvSpPr>
        <p:spPr bwMode="auto">
          <a:xfrm rot="2700000">
            <a:off x="887107" y="3493248"/>
            <a:ext cx="1144588" cy="1143000"/>
          </a:xfrm>
          <a:prstGeom prst="teardrop">
            <a:avLst/>
          </a:prstGeom>
          <a:solidFill>
            <a:srgbClr val="FFFF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/>
              <a:t>网格</a:t>
            </a:r>
            <a:r>
              <a:rPr lang="zh-CN" altLang="en-US" dirty="0" smtClean="0"/>
              <a:t>布局</a:t>
            </a:r>
            <a:endParaRPr lang="zh-CN" altLang="en-US" dirty="0"/>
          </a:p>
        </p:txBody>
      </p:sp>
      <p:sp>
        <p:nvSpPr>
          <p:cNvPr id="12" name="文本框 56"/>
          <p:cNvSpPr txBox="1">
            <a:spLocks noChangeArrowheads="1"/>
          </p:cNvSpPr>
          <p:nvPr/>
        </p:nvSpPr>
        <p:spPr bwMode="auto">
          <a:xfrm>
            <a:off x="3015934" y="3833121"/>
            <a:ext cx="264687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400" dirty="0" smtClean="0">
                <a:solidFill>
                  <a:srgbClr val="FE5A3E"/>
                </a:solidFill>
                <a:latin typeface="微软雅黑" pitchFamily="34" charset="-122"/>
                <a:ea typeface="微软雅黑" pitchFamily="34" charset="-122"/>
              </a:rPr>
              <a:t>案例：计算器界面</a:t>
            </a:r>
            <a:endParaRPr lang="zh-CN" altLang="en-US" sz="2400" dirty="0">
              <a:solidFill>
                <a:srgbClr val="FE5A3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" name="文本框 56"/>
          <p:cNvSpPr txBox="1">
            <a:spLocks noChangeArrowheads="1"/>
          </p:cNvSpPr>
          <p:nvPr/>
        </p:nvSpPr>
        <p:spPr bwMode="auto">
          <a:xfrm>
            <a:off x="2967013" y="2203897"/>
            <a:ext cx="2954655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400" dirty="0" smtClean="0">
                <a:solidFill>
                  <a:srgbClr val="FE5A3E"/>
                </a:solidFill>
                <a:latin typeface="微软雅黑" pitchFamily="34" charset="-122"/>
                <a:ea typeface="微软雅黑" pitchFamily="34" charset="-122"/>
              </a:rPr>
              <a:t>案例：梅花布局效果</a:t>
            </a:r>
            <a:endParaRPr lang="zh-CN" altLang="en-US" sz="2400" dirty="0">
              <a:solidFill>
                <a:srgbClr val="FE5A3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" name="文本框 56"/>
          <p:cNvSpPr txBox="1">
            <a:spLocks noChangeArrowheads="1"/>
          </p:cNvSpPr>
          <p:nvPr/>
        </p:nvSpPr>
        <p:spPr bwMode="auto">
          <a:xfrm>
            <a:off x="3030051" y="5453165"/>
            <a:ext cx="233910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400" dirty="0" smtClean="0">
                <a:solidFill>
                  <a:srgbClr val="FE5A3E"/>
                </a:solidFill>
                <a:latin typeface="微软雅黑" pitchFamily="34" charset="-122"/>
                <a:ea typeface="微软雅黑" pitchFamily="34" charset="-122"/>
              </a:rPr>
              <a:t>案例：登录界面</a:t>
            </a:r>
            <a:endParaRPr lang="zh-CN" altLang="en-US" sz="2400" dirty="0">
              <a:solidFill>
                <a:srgbClr val="FE5A3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6622" y="1568403"/>
            <a:ext cx="3705225" cy="49911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3621" y="1401715"/>
            <a:ext cx="3676650" cy="532447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3929" y="2598692"/>
            <a:ext cx="3686175" cy="3552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058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5" presetClass="emph" presetSubtype="0" repeatCount="2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6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5" presetClass="emph" presetSubtype="0" repeatCount="2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35" presetClass="emph" presetSubtype="0" repeatCount="2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6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35" presetClass="emph" presetSubtype="0" repeatCount="2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8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35" presetClass="emph" presetSubtype="0" repeatCount="2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6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35" presetClass="emph" presetSubtype="0" repeatCount="2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8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000"/>
                            </p:stCondLst>
                            <p:childTnLst>
                              <p:par>
                                <p:cTn id="8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animBg="1"/>
      <p:bldP spid="71" grpId="1" animBg="1"/>
      <p:bldP spid="71" grpId="2" animBg="1"/>
      <p:bldP spid="75" grpId="0" animBg="1"/>
      <p:bldP spid="75" grpId="1" animBg="1"/>
      <p:bldP spid="75" grpId="2" animBg="1"/>
      <p:bldP spid="86" grpId="0" animBg="1"/>
      <p:bldP spid="86" grpId="1" animBg="1"/>
      <p:bldP spid="86" grpId="2" animBg="1"/>
      <p:bldP spid="87" grpId="0" animBg="1"/>
      <p:bldP spid="87" grpId="1" animBg="1"/>
      <p:bldP spid="87" grpId="2" animBg="1"/>
      <p:bldP spid="88" grpId="0" animBg="1"/>
      <p:bldP spid="88" grpId="1" animBg="1"/>
      <p:bldP spid="88" grpId="2" animBg="1"/>
      <p:bldP spid="89" grpId="0" animBg="1"/>
      <p:bldP spid="89" grpId="1" animBg="1"/>
      <p:bldP spid="89" grpId="2" animBg="1"/>
      <p:bldP spid="12" grpId="0"/>
      <p:bldP spid="13" grpId="0"/>
      <p:bldP spid="1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62635"/>
          </a:xfrm>
        </p:spPr>
        <p:txBody>
          <a:bodyPr/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Code</a:t>
            </a:r>
            <a:r>
              <a:rPr lang="zh-CN" altLang="en-US" dirty="0" smtClean="0">
                <a:solidFill>
                  <a:schemeClr val="bg1"/>
                </a:solidFill>
              </a:rPr>
              <a:t>中</a:t>
            </a:r>
            <a:r>
              <a:rPr lang="en-US" altLang="zh-CN" dirty="0" smtClean="0">
                <a:solidFill>
                  <a:schemeClr val="bg1"/>
                </a:solidFill>
              </a:rPr>
              <a:t>Layout</a:t>
            </a:r>
            <a:r>
              <a:rPr lang="zh-CN" altLang="en-US" dirty="0" smtClean="0">
                <a:solidFill>
                  <a:schemeClr val="bg1"/>
                </a:solidFill>
              </a:rPr>
              <a:t>的</a:t>
            </a:r>
            <a:r>
              <a:rPr lang="en-US" altLang="zh-CN" dirty="0">
                <a:solidFill>
                  <a:schemeClr val="bg1"/>
                </a:solidFill>
              </a:rPr>
              <a:t>layout properties</a:t>
            </a:r>
            <a:r>
              <a:rPr lang="zh-CN" altLang="en-US" dirty="0" smtClean="0">
                <a:solidFill>
                  <a:schemeClr val="bg1"/>
                </a:solidFill>
              </a:rPr>
              <a:t>设置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1" y="1198880"/>
            <a:ext cx="10439399" cy="5455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6452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1"/>
          <p:cNvSpPr txBox="1">
            <a:spLocks noChangeArrowheads="1"/>
          </p:cNvSpPr>
          <p:nvPr/>
        </p:nvSpPr>
        <p:spPr bwMode="auto">
          <a:xfrm>
            <a:off x="20298" y="452200"/>
            <a:ext cx="4134465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4400" dirty="0">
                <a:solidFill>
                  <a:schemeClr val="bg1"/>
                </a:solidFill>
                <a:ea typeface="方正大黑简体" pitchFamily="2" charset="-122"/>
              </a:rPr>
              <a:t>本章</a:t>
            </a:r>
            <a:r>
              <a:rPr lang="zh-CN" altLang="en-US" sz="4400" dirty="0" smtClean="0">
                <a:solidFill>
                  <a:schemeClr val="bg1"/>
                </a:solidFill>
                <a:ea typeface="方正大黑简体" pitchFamily="2" charset="-122"/>
              </a:rPr>
              <a:t>学习</a:t>
            </a:r>
            <a:r>
              <a:rPr lang="zh-CN" altLang="en-US" sz="4400" dirty="0">
                <a:solidFill>
                  <a:schemeClr val="bg1"/>
                </a:solidFill>
                <a:ea typeface="方正大黑简体" pitchFamily="2" charset="-122"/>
              </a:rPr>
              <a:t>要点</a:t>
            </a:r>
            <a:r>
              <a:rPr lang="zh-CN" altLang="en-US" sz="4400" dirty="0" smtClean="0">
                <a:solidFill>
                  <a:schemeClr val="bg1"/>
                </a:solidFill>
                <a:ea typeface="方正大黑简体" pitchFamily="2" charset="-122"/>
              </a:rPr>
              <a:t>：</a:t>
            </a:r>
            <a:endParaRPr lang="zh-CN" altLang="en-US" sz="4400" dirty="0">
              <a:solidFill>
                <a:schemeClr val="bg1"/>
              </a:solidFill>
              <a:ea typeface="方正大黑简体" pitchFamily="2" charset="-122"/>
            </a:endParaRPr>
          </a:p>
        </p:txBody>
      </p:sp>
      <p:grpSp>
        <p:nvGrpSpPr>
          <p:cNvPr id="11" name="组合 5"/>
          <p:cNvGrpSpPr>
            <a:grpSpLocks/>
          </p:cNvGrpSpPr>
          <p:nvPr/>
        </p:nvGrpSpPr>
        <p:grpSpPr bwMode="auto">
          <a:xfrm>
            <a:off x="3486150" y="1524227"/>
            <a:ext cx="4832350" cy="4294187"/>
            <a:chOff x="2155389" y="875186"/>
            <a:chExt cx="4831282" cy="4294006"/>
          </a:xfrm>
          <a:solidFill>
            <a:srgbClr val="FE5A3E"/>
          </a:solidFill>
        </p:grpSpPr>
        <p:grpSp>
          <p:nvGrpSpPr>
            <p:cNvPr id="12" name="组合 52"/>
            <p:cNvGrpSpPr>
              <a:grpSpLocks/>
            </p:cNvGrpSpPr>
            <p:nvPr/>
          </p:nvGrpSpPr>
          <p:grpSpPr bwMode="auto">
            <a:xfrm>
              <a:off x="2155389" y="1711660"/>
              <a:ext cx="4831282" cy="3457532"/>
              <a:chOff x="1960587" y="1786628"/>
              <a:chExt cx="4832113" cy="3456450"/>
            </a:xfrm>
            <a:grpFill/>
          </p:grpSpPr>
          <p:sp>
            <p:nvSpPr>
              <p:cNvPr id="17" name="任意多边形 16"/>
              <p:cNvSpPr>
                <a:spLocks noChangeAspect="1"/>
              </p:cNvSpPr>
              <p:nvPr/>
            </p:nvSpPr>
            <p:spPr>
              <a:xfrm rot="13926129" flipH="1">
                <a:off x="1813922" y="2777646"/>
                <a:ext cx="1120377" cy="827047"/>
              </a:xfrm>
              <a:custGeom>
                <a:avLst/>
                <a:gdLst>
                  <a:gd name="connsiteX0" fmla="*/ 0 w 990600"/>
                  <a:gd name="connsiteY0" fmla="*/ 685800 h 685800"/>
                  <a:gd name="connsiteX1" fmla="*/ 723900 w 990600"/>
                  <a:gd name="connsiteY1" fmla="*/ 177800 h 685800"/>
                  <a:gd name="connsiteX2" fmla="*/ 622300 w 990600"/>
                  <a:gd name="connsiteY2" fmla="*/ 0 h 685800"/>
                  <a:gd name="connsiteX3" fmla="*/ 990600 w 990600"/>
                  <a:gd name="connsiteY3" fmla="*/ 88900 h 685800"/>
                  <a:gd name="connsiteX4" fmla="*/ 800100 w 990600"/>
                  <a:gd name="connsiteY4" fmla="*/ 393700 h 685800"/>
                  <a:gd name="connsiteX5" fmla="*/ 762000 w 990600"/>
                  <a:gd name="connsiteY5" fmla="*/ 266700 h 685800"/>
                  <a:gd name="connsiteX6" fmla="*/ 0 w 990600"/>
                  <a:gd name="connsiteY6" fmla="*/ 685800 h 685800"/>
                  <a:gd name="connsiteX0" fmla="*/ 0 w 990600"/>
                  <a:gd name="connsiteY0" fmla="*/ 685800 h 685800"/>
                  <a:gd name="connsiteX1" fmla="*/ 723900 w 990600"/>
                  <a:gd name="connsiteY1" fmla="*/ 177800 h 685800"/>
                  <a:gd name="connsiteX2" fmla="*/ 622300 w 990600"/>
                  <a:gd name="connsiteY2" fmla="*/ 0 h 685800"/>
                  <a:gd name="connsiteX3" fmla="*/ 990600 w 990600"/>
                  <a:gd name="connsiteY3" fmla="*/ 88900 h 685800"/>
                  <a:gd name="connsiteX4" fmla="*/ 800100 w 990600"/>
                  <a:gd name="connsiteY4" fmla="*/ 393700 h 685800"/>
                  <a:gd name="connsiteX5" fmla="*/ 762000 w 990600"/>
                  <a:gd name="connsiteY5" fmla="*/ 266700 h 685800"/>
                  <a:gd name="connsiteX6" fmla="*/ 0 w 990600"/>
                  <a:gd name="connsiteY6" fmla="*/ 685800 h 685800"/>
                  <a:gd name="connsiteX0" fmla="*/ 0 w 990600"/>
                  <a:gd name="connsiteY0" fmla="*/ 685800 h 685800"/>
                  <a:gd name="connsiteX1" fmla="*/ 723900 w 990600"/>
                  <a:gd name="connsiteY1" fmla="*/ 177800 h 685800"/>
                  <a:gd name="connsiteX2" fmla="*/ 711200 w 990600"/>
                  <a:gd name="connsiteY2" fmla="*/ 165100 h 685800"/>
                  <a:gd name="connsiteX3" fmla="*/ 622300 w 990600"/>
                  <a:gd name="connsiteY3" fmla="*/ 0 h 685800"/>
                  <a:gd name="connsiteX4" fmla="*/ 990600 w 990600"/>
                  <a:gd name="connsiteY4" fmla="*/ 88900 h 685800"/>
                  <a:gd name="connsiteX5" fmla="*/ 800100 w 990600"/>
                  <a:gd name="connsiteY5" fmla="*/ 393700 h 685800"/>
                  <a:gd name="connsiteX6" fmla="*/ 762000 w 990600"/>
                  <a:gd name="connsiteY6" fmla="*/ 266700 h 685800"/>
                  <a:gd name="connsiteX7" fmla="*/ 0 w 990600"/>
                  <a:gd name="connsiteY7" fmla="*/ 685800 h 685800"/>
                  <a:gd name="connsiteX0" fmla="*/ 0 w 990600"/>
                  <a:gd name="connsiteY0" fmla="*/ 685800 h 685800"/>
                  <a:gd name="connsiteX1" fmla="*/ 723900 w 990600"/>
                  <a:gd name="connsiteY1" fmla="*/ 177800 h 685800"/>
                  <a:gd name="connsiteX2" fmla="*/ 622300 w 990600"/>
                  <a:gd name="connsiteY2" fmla="*/ 0 h 685800"/>
                  <a:gd name="connsiteX3" fmla="*/ 990600 w 990600"/>
                  <a:gd name="connsiteY3" fmla="*/ 88900 h 685800"/>
                  <a:gd name="connsiteX4" fmla="*/ 800100 w 990600"/>
                  <a:gd name="connsiteY4" fmla="*/ 393700 h 685800"/>
                  <a:gd name="connsiteX5" fmla="*/ 762000 w 990600"/>
                  <a:gd name="connsiteY5" fmla="*/ 266700 h 685800"/>
                  <a:gd name="connsiteX6" fmla="*/ 0 w 990600"/>
                  <a:gd name="connsiteY6" fmla="*/ 685800 h 685800"/>
                  <a:gd name="connsiteX0" fmla="*/ 0 w 990600"/>
                  <a:gd name="connsiteY0" fmla="*/ 685800 h 685800"/>
                  <a:gd name="connsiteX1" fmla="*/ 723900 w 990600"/>
                  <a:gd name="connsiteY1" fmla="*/ 177800 h 685800"/>
                  <a:gd name="connsiteX2" fmla="*/ 622300 w 990600"/>
                  <a:gd name="connsiteY2" fmla="*/ 0 h 685800"/>
                  <a:gd name="connsiteX3" fmla="*/ 990600 w 990600"/>
                  <a:gd name="connsiteY3" fmla="*/ 88900 h 685800"/>
                  <a:gd name="connsiteX4" fmla="*/ 800100 w 990600"/>
                  <a:gd name="connsiteY4" fmla="*/ 393700 h 685800"/>
                  <a:gd name="connsiteX5" fmla="*/ 761968 w 990600"/>
                  <a:gd name="connsiteY5" fmla="*/ 266676 h 685800"/>
                  <a:gd name="connsiteX6" fmla="*/ 0 w 990600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77800 h 685800"/>
                  <a:gd name="connsiteX2" fmla="*/ 622300 w 1026319"/>
                  <a:gd name="connsiteY2" fmla="*/ 0 h 685800"/>
                  <a:gd name="connsiteX3" fmla="*/ 1026319 w 1026319"/>
                  <a:gd name="connsiteY3" fmla="*/ 88900 h 685800"/>
                  <a:gd name="connsiteX4" fmla="*/ 800100 w 1026319"/>
                  <a:gd name="connsiteY4" fmla="*/ 393700 h 685800"/>
                  <a:gd name="connsiteX5" fmla="*/ 761968 w 1026319"/>
                  <a:gd name="connsiteY5" fmla="*/ 266676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77800 h 685800"/>
                  <a:gd name="connsiteX2" fmla="*/ 653256 w 1026319"/>
                  <a:gd name="connsiteY2" fmla="*/ 0 h 685800"/>
                  <a:gd name="connsiteX3" fmla="*/ 1026319 w 1026319"/>
                  <a:gd name="connsiteY3" fmla="*/ 88900 h 685800"/>
                  <a:gd name="connsiteX4" fmla="*/ 800100 w 1026319"/>
                  <a:gd name="connsiteY4" fmla="*/ 393700 h 685800"/>
                  <a:gd name="connsiteX5" fmla="*/ 761968 w 1026319"/>
                  <a:gd name="connsiteY5" fmla="*/ 266676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53256 w 1026319"/>
                  <a:gd name="connsiteY2" fmla="*/ 0 h 685800"/>
                  <a:gd name="connsiteX3" fmla="*/ 1026319 w 1026319"/>
                  <a:gd name="connsiteY3" fmla="*/ 88900 h 685800"/>
                  <a:gd name="connsiteX4" fmla="*/ 800100 w 1026319"/>
                  <a:gd name="connsiteY4" fmla="*/ 393700 h 685800"/>
                  <a:gd name="connsiteX5" fmla="*/ 761968 w 1026319"/>
                  <a:gd name="connsiteY5" fmla="*/ 266676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53256 w 1026319"/>
                  <a:gd name="connsiteY2" fmla="*/ 0 h 685800"/>
                  <a:gd name="connsiteX3" fmla="*/ 1026319 w 1026319"/>
                  <a:gd name="connsiteY3" fmla="*/ 88900 h 685800"/>
                  <a:gd name="connsiteX4" fmla="*/ 800100 w 1026319"/>
                  <a:gd name="connsiteY4" fmla="*/ 393700 h 685800"/>
                  <a:gd name="connsiteX5" fmla="*/ 761968 w 1026319"/>
                  <a:gd name="connsiteY5" fmla="*/ 266676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53256 w 1026319"/>
                  <a:gd name="connsiteY2" fmla="*/ 0 h 685800"/>
                  <a:gd name="connsiteX3" fmla="*/ 1026319 w 1026319"/>
                  <a:gd name="connsiteY3" fmla="*/ 88900 h 685800"/>
                  <a:gd name="connsiteX4" fmla="*/ 800100 w 1026319"/>
                  <a:gd name="connsiteY4" fmla="*/ 393700 h 685800"/>
                  <a:gd name="connsiteX5" fmla="*/ 761968 w 1026319"/>
                  <a:gd name="connsiteY5" fmla="*/ 266676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53256 w 1026319"/>
                  <a:gd name="connsiteY2" fmla="*/ 0 h 685800"/>
                  <a:gd name="connsiteX3" fmla="*/ 1026319 w 1026319"/>
                  <a:gd name="connsiteY3" fmla="*/ 88900 h 685800"/>
                  <a:gd name="connsiteX4" fmla="*/ 800100 w 1026319"/>
                  <a:gd name="connsiteY4" fmla="*/ 393700 h 685800"/>
                  <a:gd name="connsiteX5" fmla="*/ 761968 w 1026319"/>
                  <a:gd name="connsiteY5" fmla="*/ 266676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53256 w 1026319"/>
                  <a:gd name="connsiteY2" fmla="*/ 0 h 685800"/>
                  <a:gd name="connsiteX3" fmla="*/ 1026319 w 1026319"/>
                  <a:gd name="connsiteY3" fmla="*/ 88900 h 685800"/>
                  <a:gd name="connsiteX4" fmla="*/ 800100 w 1026319"/>
                  <a:gd name="connsiteY4" fmla="*/ 393700 h 685800"/>
                  <a:gd name="connsiteX5" fmla="*/ 761968 w 1026319"/>
                  <a:gd name="connsiteY5" fmla="*/ 266676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53256 w 1026319"/>
                  <a:gd name="connsiteY2" fmla="*/ 0 h 685800"/>
                  <a:gd name="connsiteX3" fmla="*/ 1026319 w 1026319"/>
                  <a:gd name="connsiteY3" fmla="*/ 141288 h 685800"/>
                  <a:gd name="connsiteX4" fmla="*/ 800100 w 1026319"/>
                  <a:gd name="connsiteY4" fmla="*/ 393700 h 685800"/>
                  <a:gd name="connsiteX5" fmla="*/ 761968 w 1026319"/>
                  <a:gd name="connsiteY5" fmla="*/ 266676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532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61968 w 1026319"/>
                  <a:gd name="connsiteY5" fmla="*/ 266676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61968 w 1026319"/>
                  <a:gd name="connsiteY5" fmla="*/ 266676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61968 w 1026319"/>
                  <a:gd name="connsiteY5" fmla="*/ 300013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61936 w 1026319"/>
                  <a:gd name="connsiteY5" fmla="*/ 299989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61936 w 1026319"/>
                  <a:gd name="connsiteY5" fmla="*/ 271414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99218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61936 w 1026319"/>
                  <a:gd name="connsiteY5" fmla="*/ 271414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99218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61936 w 1026319"/>
                  <a:gd name="connsiteY5" fmla="*/ 271414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99218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61936 w 1026319"/>
                  <a:gd name="connsiteY5" fmla="*/ 271414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99218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61936 w 1026319"/>
                  <a:gd name="connsiteY5" fmla="*/ 271414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99218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90511 w 1026319"/>
                  <a:gd name="connsiteY5" fmla="*/ 302370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54857 w 1026319"/>
                  <a:gd name="connsiteY1" fmla="*/ 99218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90511 w 1026319"/>
                  <a:gd name="connsiteY5" fmla="*/ 302370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54857 w 1026319"/>
                  <a:gd name="connsiteY1" fmla="*/ 99218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90511 w 1026319"/>
                  <a:gd name="connsiteY5" fmla="*/ 302370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99218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90511 w 1026319"/>
                  <a:gd name="connsiteY5" fmla="*/ 302370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99218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61936 w 1026319"/>
                  <a:gd name="connsiteY5" fmla="*/ 302370 h 685800"/>
                  <a:gd name="connsiteX6" fmla="*/ 0 w 1026319"/>
                  <a:gd name="connsiteY6" fmla="*/ 685800 h 685800"/>
                  <a:gd name="connsiteX0" fmla="*/ 0 w 1026319"/>
                  <a:gd name="connsiteY0" fmla="*/ 716757 h 716757"/>
                  <a:gd name="connsiteX1" fmla="*/ 723900 w 1026319"/>
                  <a:gd name="connsiteY1" fmla="*/ 130175 h 716757"/>
                  <a:gd name="connsiteX2" fmla="*/ 641350 w 1026319"/>
                  <a:gd name="connsiteY2" fmla="*/ 0 h 716757"/>
                  <a:gd name="connsiteX3" fmla="*/ 1026319 w 1026319"/>
                  <a:gd name="connsiteY3" fmla="*/ 210345 h 716757"/>
                  <a:gd name="connsiteX4" fmla="*/ 800100 w 1026319"/>
                  <a:gd name="connsiteY4" fmla="*/ 424657 h 716757"/>
                  <a:gd name="connsiteX5" fmla="*/ 761936 w 1026319"/>
                  <a:gd name="connsiteY5" fmla="*/ 333327 h 716757"/>
                  <a:gd name="connsiteX6" fmla="*/ 0 w 1026319"/>
                  <a:gd name="connsiteY6" fmla="*/ 716757 h 716757"/>
                  <a:gd name="connsiteX0" fmla="*/ 0 w 1026319"/>
                  <a:gd name="connsiteY0" fmla="*/ 716757 h 716757"/>
                  <a:gd name="connsiteX1" fmla="*/ 695325 w 1026319"/>
                  <a:gd name="connsiteY1" fmla="*/ 130175 h 716757"/>
                  <a:gd name="connsiteX2" fmla="*/ 641350 w 1026319"/>
                  <a:gd name="connsiteY2" fmla="*/ 0 h 716757"/>
                  <a:gd name="connsiteX3" fmla="*/ 1026319 w 1026319"/>
                  <a:gd name="connsiteY3" fmla="*/ 210345 h 716757"/>
                  <a:gd name="connsiteX4" fmla="*/ 800100 w 1026319"/>
                  <a:gd name="connsiteY4" fmla="*/ 424657 h 716757"/>
                  <a:gd name="connsiteX5" fmla="*/ 761936 w 1026319"/>
                  <a:gd name="connsiteY5" fmla="*/ 333327 h 716757"/>
                  <a:gd name="connsiteX6" fmla="*/ 0 w 1026319"/>
                  <a:gd name="connsiteY6" fmla="*/ 716757 h 716757"/>
                  <a:gd name="connsiteX0" fmla="*/ 0 w 934879"/>
                  <a:gd name="connsiteY0" fmla="*/ 823437 h 823437"/>
                  <a:gd name="connsiteX1" fmla="*/ 603885 w 934879"/>
                  <a:gd name="connsiteY1" fmla="*/ 130175 h 823437"/>
                  <a:gd name="connsiteX2" fmla="*/ 549910 w 934879"/>
                  <a:gd name="connsiteY2" fmla="*/ 0 h 823437"/>
                  <a:gd name="connsiteX3" fmla="*/ 934879 w 934879"/>
                  <a:gd name="connsiteY3" fmla="*/ 210345 h 823437"/>
                  <a:gd name="connsiteX4" fmla="*/ 708660 w 934879"/>
                  <a:gd name="connsiteY4" fmla="*/ 424657 h 823437"/>
                  <a:gd name="connsiteX5" fmla="*/ 670496 w 934879"/>
                  <a:gd name="connsiteY5" fmla="*/ 333327 h 823437"/>
                  <a:gd name="connsiteX6" fmla="*/ 0 w 934879"/>
                  <a:gd name="connsiteY6" fmla="*/ 823437 h 823437"/>
                  <a:gd name="connsiteX0" fmla="*/ 0 w 972979"/>
                  <a:gd name="connsiteY0" fmla="*/ 772637 h 772637"/>
                  <a:gd name="connsiteX1" fmla="*/ 641985 w 972979"/>
                  <a:gd name="connsiteY1" fmla="*/ 130175 h 772637"/>
                  <a:gd name="connsiteX2" fmla="*/ 588010 w 972979"/>
                  <a:gd name="connsiteY2" fmla="*/ 0 h 772637"/>
                  <a:gd name="connsiteX3" fmla="*/ 972979 w 972979"/>
                  <a:gd name="connsiteY3" fmla="*/ 210345 h 772637"/>
                  <a:gd name="connsiteX4" fmla="*/ 746760 w 972979"/>
                  <a:gd name="connsiteY4" fmla="*/ 424657 h 772637"/>
                  <a:gd name="connsiteX5" fmla="*/ 708596 w 972979"/>
                  <a:gd name="connsiteY5" fmla="*/ 333327 h 772637"/>
                  <a:gd name="connsiteX6" fmla="*/ 0 w 972979"/>
                  <a:gd name="connsiteY6" fmla="*/ 772637 h 772637"/>
                  <a:gd name="connsiteX0" fmla="*/ 0 w 972979"/>
                  <a:gd name="connsiteY0" fmla="*/ 772637 h 772637"/>
                  <a:gd name="connsiteX1" fmla="*/ 641985 w 972979"/>
                  <a:gd name="connsiteY1" fmla="*/ 130175 h 772637"/>
                  <a:gd name="connsiteX2" fmla="*/ 588010 w 972979"/>
                  <a:gd name="connsiteY2" fmla="*/ 0 h 772637"/>
                  <a:gd name="connsiteX3" fmla="*/ 972979 w 972979"/>
                  <a:gd name="connsiteY3" fmla="*/ 210345 h 772637"/>
                  <a:gd name="connsiteX4" fmla="*/ 746760 w 972979"/>
                  <a:gd name="connsiteY4" fmla="*/ 424657 h 772637"/>
                  <a:gd name="connsiteX5" fmla="*/ 708596 w 972979"/>
                  <a:gd name="connsiteY5" fmla="*/ 333327 h 772637"/>
                  <a:gd name="connsiteX6" fmla="*/ 0 w 972979"/>
                  <a:gd name="connsiteY6" fmla="*/ 772637 h 772637"/>
                  <a:gd name="connsiteX0" fmla="*/ 0 w 972979"/>
                  <a:gd name="connsiteY0" fmla="*/ 772637 h 772637"/>
                  <a:gd name="connsiteX1" fmla="*/ 641985 w 972979"/>
                  <a:gd name="connsiteY1" fmla="*/ 130175 h 772637"/>
                  <a:gd name="connsiteX2" fmla="*/ 588010 w 972979"/>
                  <a:gd name="connsiteY2" fmla="*/ 0 h 772637"/>
                  <a:gd name="connsiteX3" fmla="*/ 972979 w 972979"/>
                  <a:gd name="connsiteY3" fmla="*/ 210345 h 772637"/>
                  <a:gd name="connsiteX4" fmla="*/ 746760 w 972979"/>
                  <a:gd name="connsiteY4" fmla="*/ 424657 h 772637"/>
                  <a:gd name="connsiteX5" fmla="*/ 708596 w 972979"/>
                  <a:gd name="connsiteY5" fmla="*/ 333327 h 772637"/>
                  <a:gd name="connsiteX6" fmla="*/ 0 w 972979"/>
                  <a:gd name="connsiteY6" fmla="*/ 772637 h 772637"/>
                  <a:gd name="connsiteX0" fmla="*/ 0 w 972979"/>
                  <a:gd name="connsiteY0" fmla="*/ 772637 h 772637"/>
                  <a:gd name="connsiteX1" fmla="*/ 641985 w 972979"/>
                  <a:gd name="connsiteY1" fmla="*/ 130175 h 772637"/>
                  <a:gd name="connsiteX2" fmla="*/ 588010 w 972979"/>
                  <a:gd name="connsiteY2" fmla="*/ 0 h 772637"/>
                  <a:gd name="connsiteX3" fmla="*/ 972979 w 972979"/>
                  <a:gd name="connsiteY3" fmla="*/ 210345 h 772637"/>
                  <a:gd name="connsiteX4" fmla="*/ 746760 w 972979"/>
                  <a:gd name="connsiteY4" fmla="*/ 424657 h 772637"/>
                  <a:gd name="connsiteX5" fmla="*/ 708596 w 972979"/>
                  <a:gd name="connsiteY5" fmla="*/ 333327 h 772637"/>
                  <a:gd name="connsiteX6" fmla="*/ 0 w 972979"/>
                  <a:gd name="connsiteY6" fmla="*/ 772637 h 772637"/>
                  <a:gd name="connsiteX0" fmla="*/ 0 w 972979"/>
                  <a:gd name="connsiteY0" fmla="*/ 772637 h 772637"/>
                  <a:gd name="connsiteX1" fmla="*/ 641985 w 972979"/>
                  <a:gd name="connsiteY1" fmla="*/ 130175 h 772637"/>
                  <a:gd name="connsiteX2" fmla="*/ 588010 w 972979"/>
                  <a:gd name="connsiteY2" fmla="*/ 0 h 772637"/>
                  <a:gd name="connsiteX3" fmla="*/ 972979 w 972979"/>
                  <a:gd name="connsiteY3" fmla="*/ 210345 h 772637"/>
                  <a:gd name="connsiteX4" fmla="*/ 746760 w 972979"/>
                  <a:gd name="connsiteY4" fmla="*/ 424657 h 772637"/>
                  <a:gd name="connsiteX5" fmla="*/ 708596 w 972979"/>
                  <a:gd name="connsiteY5" fmla="*/ 333327 h 772637"/>
                  <a:gd name="connsiteX6" fmla="*/ 0 w 972979"/>
                  <a:gd name="connsiteY6" fmla="*/ 772637 h 772637"/>
                  <a:gd name="connsiteX0" fmla="*/ 0 w 972979"/>
                  <a:gd name="connsiteY0" fmla="*/ 772637 h 772637"/>
                  <a:gd name="connsiteX1" fmla="*/ 641985 w 972979"/>
                  <a:gd name="connsiteY1" fmla="*/ 130175 h 772637"/>
                  <a:gd name="connsiteX2" fmla="*/ 588010 w 972979"/>
                  <a:gd name="connsiteY2" fmla="*/ 0 h 772637"/>
                  <a:gd name="connsiteX3" fmla="*/ 972979 w 972979"/>
                  <a:gd name="connsiteY3" fmla="*/ 210345 h 772637"/>
                  <a:gd name="connsiteX4" fmla="*/ 746760 w 972979"/>
                  <a:gd name="connsiteY4" fmla="*/ 424657 h 772637"/>
                  <a:gd name="connsiteX5" fmla="*/ 708596 w 972979"/>
                  <a:gd name="connsiteY5" fmla="*/ 333327 h 772637"/>
                  <a:gd name="connsiteX6" fmla="*/ 0 w 972979"/>
                  <a:gd name="connsiteY6" fmla="*/ 772637 h 772637"/>
                  <a:gd name="connsiteX0" fmla="*/ 0 w 974514"/>
                  <a:gd name="connsiteY0" fmla="*/ 785244 h 785244"/>
                  <a:gd name="connsiteX1" fmla="*/ 643520 w 974514"/>
                  <a:gd name="connsiteY1" fmla="*/ 130175 h 785244"/>
                  <a:gd name="connsiteX2" fmla="*/ 589545 w 974514"/>
                  <a:gd name="connsiteY2" fmla="*/ 0 h 785244"/>
                  <a:gd name="connsiteX3" fmla="*/ 974514 w 974514"/>
                  <a:gd name="connsiteY3" fmla="*/ 210345 h 785244"/>
                  <a:gd name="connsiteX4" fmla="*/ 748295 w 974514"/>
                  <a:gd name="connsiteY4" fmla="*/ 424657 h 785244"/>
                  <a:gd name="connsiteX5" fmla="*/ 710131 w 974514"/>
                  <a:gd name="connsiteY5" fmla="*/ 333327 h 785244"/>
                  <a:gd name="connsiteX6" fmla="*/ 0 w 974514"/>
                  <a:gd name="connsiteY6" fmla="*/ 785244 h 785244"/>
                  <a:gd name="connsiteX0" fmla="*/ 0 w 974514"/>
                  <a:gd name="connsiteY0" fmla="*/ 785244 h 785244"/>
                  <a:gd name="connsiteX1" fmla="*/ 643520 w 974514"/>
                  <a:gd name="connsiteY1" fmla="*/ 130175 h 785244"/>
                  <a:gd name="connsiteX2" fmla="*/ 589545 w 974514"/>
                  <a:gd name="connsiteY2" fmla="*/ 0 h 785244"/>
                  <a:gd name="connsiteX3" fmla="*/ 974514 w 974514"/>
                  <a:gd name="connsiteY3" fmla="*/ 210345 h 785244"/>
                  <a:gd name="connsiteX4" fmla="*/ 748295 w 974514"/>
                  <a:gd name="connsiteY4" fmla="*/ 424657 h 785244"/>
                  <a:gd name="connsiteX5" fmla="*/ 710131 w 974514"/>
                  <a:gd name="connsiteY5" fmla="*/ 333327 h 785244"/>
                  <a:gd name="connsiteX6" fmla="*/ 0 w 974514"/>
                  <a:gd name="connsiteY6" fmla="*/ 785244 h 785244"/>
                  <a:gd name="connsiteX0" fmla="*/ 0 w 974514"/>
                  <a:gd name="connsiteY0" fmla="*/ 785244 h 785244"/>
                  <a:gd name="connsiteX1" fmla="*/ 643520 w 974514"/>
                  <a:gd name="connsiteY1" fmla="*/ 130175 h 785244"/>
                  <a:gd name="connsiteX2" fmla="*/ 589545 w 974514"/>
                  <a:gd name="connsiteY2" fmla="*/ 0 h 785244"/>
                  <a:gd name="connsiteX3" fmla="*/ 974514 w 974514"/>
                  <a:gd name="connsiteY3" fmla="*/ 210345 h 785244"/>
                  <a:gd name="connsiteX4" fmla="*/ 748295 w 974514"/>
                  <a:gd name="connsiteY4" fmla="*/ 424657 h 785244"/>
                  <a:gd name="connsiteX5" fmla="*/ 710131 w 974514"/>
                  <a:gd name="connsiteY5" fmla="*/ 333327 h 785244"/>
                  <a:gd name="connsiteX6" fmla="*/ 0 w 974514"/>
                  <a:gd name="connsiteY6" fmla="*/ 785244 h 785244"/>
                  <a:gd name="connsiteX0" fmla="*/ 0 w 974514"/>
                  <a:gd name="connsiteY0" fmla="*/ 785244 h 785244"/>
                  <a:gd name="connsiteX1" fmla="*/ 643520 w 974514"/>
                  <a:gd name="connsiteY1" fmla="*/ 130175 h 785244"/>
                  <a:gd name="connsiteX2" fmla="*/ 589545 w 974514"/>
                  <a:gd name="connsiteY2" fmla="*/ 0 h 785244"/>
                  <a:gd name="connsiteX3" fmla="*/ 974514 w 974514"/>
                  <a:gd name="connsiteY3" fmla="*/ 210345 h 785244"/>
                  <a:gd name="connsiteX4" fmla="*/ 748295 w 974514"/>
                  <a:gd name="connsiteY4" fmla="*/ 424657 h 785244"/>
                  <a:gd name="connsiteX5" fmla="*/ 710131 w 974514"/>
                  <a:gd name="connsiteY5" fmla="*/ 333327 h 785244"/>
                  <a:gd name="connsiteX6" fmla="*/ 0 w 974514"/>
                  <a:gd name="connsiteY6" fmla="*/ 785244 h 785244"/>
                  <a:gd name="connsiteX0" fmla="*/ 0 w 974514"/>
                  <a:gd name="connsiteY0" fmla="*/ 785244 h 785244"/>
                  <a:gd name="connsiteX1" fmla="*/ 643520 w 974514"/>
                  <a:gd name="connsiteY1" fmla="*/ 130175 h 785244"/>
                  <a:gd name="connsiteX2" fmla="*/ 589545 w 974514"/>
                  <a:gd name="connsiteY2" fmla="*/ 0 h 785244"/>
                  <a:gd name="connsiteX3" fmla="*/ 974514 w 974514"/>
                  <a:gd name="connsiteY3" fmla="*/ 210345 h 785244"/>
                  <a:gd name="connsiteX4" fmla="*/ 748295 w 974514"/>
                  <a:gd name="connsiteY4" fmla="*/ 424657 h 785244"/>
                  <a:gd name="connsiteX5" fmla="*/ 710131 w 974514"/>
                  <a:gd name="connsiteY5" fmla="*/ 333327 h 785244"/>
                  <a:gd name="connsiteX6" fmla="*/ 0 w 974514"/>
                  <a:gd name="connsiteY6" fmla="*/ 785244 h 785244"/>
                  <a:gd name="connsiteX0" fmla="*/ 0 w 974514"/>
                  <a:gd name="connsiteY0" fmla="*/ 785244 h 785244"/>
                  <a:gd name="connsiteX1" fmla="*/ 643520 w 974514"/>
                  <a:gd name="connsiteY1" fmla="*/ 130175 h 785244"/>
                  <a:gd name="connsiteX2" fmla="*/ 589545 w 974514"/>
                  <a:gd name="connsiteY2" fmla="*/ 0 h 785244"/>
                  <a:gd name="connsiteX3" fmla="*/ 974514 w 974514"/>
                  <a:gd name="connsiteY3" fmla="*/ 210345 h 785244"/>
                  <a:gd name="connsiteX4" fmla="*/ 748295 w 974514"/>
                  <a:gd name="connsiteY4" fmla="*/ 424657 h 785244"/>
                  <a:gd name="connsiteX5" fmla="*/ 710131 w 974514"/>
                  <a:gd name="connsiteY5" fmla="*/ 333327 h 785244"/>
                  <a:gd name="connsiteX6" fmla="*/ 0 w 974514"/>
                  <a:gd name="connsiteY6" fmla="*/ 785244 h 785244"/>
                  <a:gd name="connsiteX0" fmla="*/ 0 w 974514"/>
                  <a:gd name="connsiteY0" fmla="*/ 785244 h 785244"/>
                  <a:gd name="connsiteX1" fmla="*/ 643520 w 974514"/>
                  <a:gd name="connsiteY1" fmla="*/ 130175 h 785244"/>
                  <a:gd name="connsiteX2" fmla="*/ 589545 w 974514"/>
                  <a:gd name="connsiteY2" fmla="*/ 0 h 785244"/>
                  <a:gd name="connsiteX3" fmla="*/ 974514 w 974514"/>
                  <a:gd name="connsiteY3" fmla="*/ 210345 h 785244"/>
                  <a:gd name="connsiteX4" fmla="*/ 748295 w 974514"/>
                  <a:gd name="connsiteY4" fmla="*/ 424657 h 785244"/>
                  <a:gd name="connsiteX5" fmla="*/ 710131 w 974514"/>
                  <a:gd name="connsiteY5" fmla="*/ 333327 h 785244"/>
                  <a:gd name="connsiteX6" fmla="*/ 0 w 974514"/>
                  <a:gd name="connsiteY6" fmla="*/ 785244 h 785244"/>
                  <a:gd name="connsiteX0" fmla="*/ 0 w 974514"/>
                  <a:gd name="connsiteY0" fmla="*/ 785244 h 785244"/>
                  <a:gd name="connsiteX1" fmla="*/ 643520 w 974514"/>
                  <a:gd name="connsiteY1" fmla="*/ 130175 h 785244"/>
                  <a:gd name="connsiteX2" fmla="*/ 589545 w 974514"/>
                  <a:gd name="connsiteY2" fmla="*/ 0 h 785244"/>
                  <a:gd name="connsiteX3" fmla="*/ 974514 w 974514"/>
                  <a:gd name="connsiteY3" fmla="*/ 210345 h 785244"/>
                  <a:gd name="connsiteX4" fmla="*/ 748295 w 974514"/>
                  <a:gd name="connsiteY4" fmla="*/ 424657 h 785244"/>
                  <a:gd name="connsiteX5" fmla="*/ 710131 w 974514"/>
                  <a:gd name="connsiteY5" fmla="*/ 333327 h 785244"/>
                  <a:gd name="connsiteX6" fmla="*/ 0 w 974514"/>
                  <a:gd name="connsiteY6" fmla="*/ 785244 h 785244"/>
                  <a:gd name="connsiteX0" fmla="*/ 0 w 974514"/>
                  <a:gd name="connsiteY0" fmla="*/ 785244 h 785244"/>
                  <a:gd name="connsiteX1" fmla="*/ 643520 w 974514"/>
                  <a:gd name="connsiteY1" fmla="*/ 130175 h 785244"/>
                  <a:gd name="connsiteX2" fmla="*/ 589545 w 974514"/>
                  <a:gd name="connsiteY2" fmla="*/ 0 h 785244"/>
                  <a:gd name="connsiteX3" fmla="*/ 974514 w 974514"/>
                  <a:gd name="connsiteY3" fmla="*/ 210345 h 785244"/>
                  <a:gd name="connsiteX4" fmla="*/ 748295 w 974514"/>
                  <a:gd name="connsiteY4" fmla="*/ 424657 h 785244"/>
                  <a:gd name="connsiteX5" fmla="*/ 710131 w 974514"/>
                  <a:gd name="connsiteY5" fmla="*/ 333327 h 785244"/>
                  <a:gd name="connsiteX6" fmla="*/ 0 w 974514"/>
                  <a:gd name="connsiteY6" fmla="*/ 785244 h 785244"/>
                  <a:gd name="connsiteX0" fmla="*/ 0 w 971584"/>
                  <a:gd name="connsiteY0" fmla="*/ 785244 h 785244"/>
                  <a:gd name="connsiteX1" fmla="*/ 643520 w 971584"/>
                  <a:gd name="connsiteY1" fmla="*/ 130175 h 785244"/>
                  <a:gd name="connsiteX2" fmla="*/ 589545 w 971584"/>
                  <a:gd name="connsiteY2" fmla="*/ 0 h 785244"/>
                  <a:gd name="connsiteX3" fmla="*/ 971584 w 971584"/>
                  <a:gd name="connsiteY3" fmla="*/ 155615 h 785244"/>
                  <a:gd name="connsiteX4" fmla="*/ 748295 w 971584"/>
                  <a:gd name="connsiteY4" fmla="*/ 424657 h 785244"/>
                  <a:gd name="connsiteX5" fmla="*/ 710131 w 971584"/>
                  <a:gd name="connsiteY5" fmla="*/ 333327 h 785244"/>
                  <a:gd name="connsiteX6" fmla="*/ 0 w 971584"/>
                  <a:gd name="connsiteY6" fmla="*/ 785244 h 785244"/>
                  <a:gd name="connsiteX0" fmla="*/ 0 w 972271"/>
                  <a:gd name="connsiteY0" fmla="*/ 785244 h 785244"/>
                  <a:gd name="connsiteX1" fmla="*/ 643520 w 972271"/>
                  <a:gd name="connsiteY1" fmla="*/ 130175 h 785244"/>
                  <a:gd name="connsiteX2" fmla="*/ 589545 w 972271"/>
                  <a:gd name="connsiteY2" fmla="*/ 0 h 785244"/>
                  <a:gd name="connsiteX3" fmla="*/ 972271 w 972271"/>
                  <a:gd name="connsiteY3" fmla="*/ 123714 h 785244"/>
                  <a:gd name="connsiteX4" fmla="*/ 748295 w 972271"/>
                  <a:gd name="connsiteY4" fmla="*/ 424657 h 785244"/>
                  <a:gd name="connsiteX5" fmla="*/ 710131 w 972271"/>
                  <a:gd name="connsiteY5" fmla="*/ 333327 h 785244"/>
                  <a:gd name="connsiteX6" fmla="*/ 0 w 972271"/>
                  <a:gd name="connsiteY6" fmla="*/ 785244 h 785244"/>
                  <a:gd name="connsiteX0" fmla="*/ 0 w 965968"/>
                  <a:gd name="connsiteY0" fmla="*/ 785244 h 785244"/>
                  <a:gd name="connsiteX1" fmla="*/ 643520 w 965968"/>
                  <a:gd name="connsiteY1" fmla="*/ 130175 h 785244"/>
                  <a:gd name="connsiteX2" fmla="*/ 589545 w 965968"/>
                  <a:gd name="connsiteY2" fmla="*/ 0 h 785244"/>
                  <a:gd name="connsiteX3" fmla="*/ 965968 w 965968"/>
                  <a:gd name="connsiteY3" fmla="*/ 122946 h 785244"/>
                  <a:gd name="connsiteX4" fmla="*/ 748295 w 965968"/>
                  <a:gd name="connsiteY4" fmla="*/ 424657 h 785244"/>
                  <a:gd name="connsiteX5" fmla="*/ 710131 w 965968"/>
                  <a:gd name="connsiteY5" fmla="*/ 333327 h 785244"/>
                  <a:gd name="connsiteX6" fmla="*/ 0 w 965968"/>
                  <a:gd name="connsiteY6" fmla="*/ 785244 h 785244"/>
                  <a:gd name="connsiteX0" fmla="*/ 0 w 967584"/>
                  <a:gd name="connsiteY0" fmla="*/ 785244 h 785244"/>
                  <a:gd name="connsiteX1" fmla="*/ 643520 w 967584"/>
                  <a:gd name="connsiteY1" fmla="*/ 130175 h 785244"/>
                  <a:gd name="connsiteX2" fmla="*/ 589545 w 967584"/>
                  <a:gd name="connsiteY2" fmla="*/ 0 h 785244"/>
                  <a:gd name="connsiteX3" fmla="*/ 967584 w 967584"/>
                  <a:gd name="connsiteY3" fmla="*/ 135937 h 785244"/>
                  <a:gd name="connsiteX4" fmla="*/ 748295 w 967584"/>
                  <a:gd name="connsiteY4" fmla="*/ 424657 h 785244"/>
                  <a:gd name="connsiteX5" fmla="*/ 710131 w 967584"/>
                  <a:gd name="connsiteY5" fmla="*/ 333327 h 785244"/>
                  <a:gd name="connsiteX6" fmla="*/ 0 w 967584"/>
                  <a:gd name="connsiteY6" fmla="*/ 785244 h 785244"/>
                  <a:gd name="connsiteX0" fmla="*/ 0 w 967584"/>
                  <a:gd name="connsiteY0" fmla="*/ 785244 h 785244"/>
                  <a:gd name="connsiteX1" fmla="*/ 643520 w 967584"/>
                  <a:gd name="connsiteY1" fmla="*/ 130175 h 785244"/>
                  <a:gd name="connsiteX2" fmla="*/ 589545 w 967584"/>
                  <a:gd name="connsiteY2" fmla="*/ 0 h 785244"/>
                  <a:gd name="connsiteX3" fmla="*/ 967584 w 967584"/>
                  <a:gd name="connsiteY3" fmla="*/ 135937 h 785244"/>
                  <a:gd name="connsiteX4" fmla="*/ 748295 w 967584"/>
                  <a:gd name="connsiteY4" fmla="*/ 424657 h 785244"/>
                  <a:gd name="connsiteX5" fmla="*/ 694319 w 967584"/>
                  <a:gd name="connsiteY5" fmla="*/ 328130 h 785244"/>
                  <a:gd name="connsiteX6" fmla="*/ 0 w 967584"/>
                  <a:gd name="connsiteY6" fmla="*/ 785244 h 785244"/>
                  <a:gd name="connsiteX0" fmla="*/ 0 w 967584"/>
                  <a:gd name="connsiteY0" fmla="*/ 785244 h 785244"/>
                  <a:gd name="connsiteX1" fmla="*/ 643520 w 967584"/>
                  <a:gd name="connsiteY1" fmla="*/ 130175 h 785244"/>
                  <a:gd name="connsiteX2" fmla="*/ 589545 w 967584"/>
                  <a:gd name="connsiteY2" fmla="*/ 0 h 785244"/>
                  <a:gd name="connsiteX3" fmla="*/ 967584 w 967584"/>
                  <a:gd name="connsiteY3" fmla="*/ 135937 h 785244"/>
                  <a:gd name="connsiteX4" fmla="*/ 748295 w 967584"/>
                  <a:gd name="connsiteY4" fmla="*/ 424657 h 785244"/>
                  <a:gd name="connsiteX5" fmla="*/ 694319 w 967584"/>
                  <a:gd name="connsiteY5" fmla="*/ 328130 h 785244"/>
                  <a:gd name="connsiteX6" fmla="*/ 0 w 967584"/>
                  <a:gd name="connsiteY6" fmla="*/ 785244 h 785244"/>
                  <a:gd name="connsiteX0" fmla="*/ 0 w 967584"/>
                  <a:gd name="connsiteY0" fmla="*/ 785244 h 785244"/>
                  <a:gd name="connsiteX1" fmla="*/ 643520 w 967584"/>
                  <a:gd name="connsiteY1" fmla="*/ 130175 h 785244"/>
                  <a:gd name="connsiteX2" fmla="*/ 589545 w 967584"/>
                  <a:gd name="connsiteY2" fmla="*/ 0 h 785244"/>
                  <a:gd name="connsiteX3" fmla="*/ 967584 w 967584"/>
                  <a:gd name="connsiteY3" fmla="*/ 135937 h 785244"/>
                  <a:gd name="connsiteX4" fmla="*/ 748295 w 967584"/>
                  <a:gd name="connsiteY4" fmla="*/ 424657 h 785244"/>
                  <a:gd name="connsiteX5" fmla="*/ 694319 w 967584"/>
                  <a:gd name="connsiteY5" fmla="*/ 328130 h 785244"/>
                  <a:gd name="connsiteX6" fmla="*/ 0 w 967584"/>
                  <a:gd name="connsiteY6" fmla="*/ 785244 h 785244"/>
                  <a:gd name="connsiteX0" fmla="*/ 0 w 967584"/>
                  <a:gd name="connsiteY0" fmla="*/ 785244 h 785244"/>
                  <a:gd name="connsiteX1" fmla="*/ 643520 w 967584"/>
                  <a:gd name="connsiteY1" fmla="*/ 130175 h 785244"/>
                  <a:gd name="connsiteX2" fmla="*/ 589545 w 967584"/>
                  <a:gd name="connsiteY2" fmla="*/ 0 h 785244"/>
                  <a:gd name="connsiteX3" fmla="*/ 967584 w 967584"/>
                  <a:gd name="connsiteY3" fmla="*/ 135937 h 785244"/>
                  <a:gd name="connsiteX4" fmla="*/ 748295 w 967584"/>
                  <a:gd name="connsiteY4" fmla="*/ 424657 h 785244"/>
                  <a:gd name="connsiteX5" fmla="*/ 694319 w 967584"/>
                  <a:gd name="connsiteY5" fmla="*/ 328130 h 785244"/>
                  <a:gd name="connsiteX6" fmla="*/ 0 w 967584"/>
                  <a:gd name="connsiteY6" fmla="*/ 785244 h 7852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67584" h="785244">
                    <a:moveTo>
                      <a:pt x="0" y="785244"/>
                    </a:moveTo>
                    <a:cubicBezTo>
                      <a:pt x="136004" y="525741"/>
                      <a:pt x="316580" y="331974"/>
                      <a:pt x="643520" y="130175"/>
                    </a:cubicBezTo>
                    <a:lnTo>
                      <a:pt x="589545" y="0"/>
                    </a:lnTo>
                    <a:lnTo>
                      <a:pt x="967584" y="135937"/>
                    </a:lnTo>
                    <a:lnTo>
                      <a:pt x="748295" y="424657"/>
                    </a:lnTo>
                    <a:lnTo>
                      <a:pt x="694319" y="328130"/>
                    </a:lnTo>
                    <a:cubicBezTo>
                      <a:pt x="527638" y="376354"/>
                      <a:pt x="254811" y="533127"/>
                      <a:pt x="0" y="785244"/>
                    </a:cubicBezTo>
                    <a:close/>
                  </a:path>
                </a:pathLst>
              </a:cu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800" b="1" kern="0">
                  <a:solidFill>
                    <a:schemeClr val="bg1"/>
                  </a:solidFill>
                  <a:latin typeface="隶书" panose="02010509060101010101" pitchFamily="49" charset="-122"/>
                  <a:ea typeface="隶书" panose="02010509060101010101" pitchFamily="49" charset="-122"/>
                </a:endParaRPr>
              </a:p>
            </p:txBody>
          </p:sp>
          <p:sp>
            <p:nvSpPr>
              <p:cNvPr id="18" name="任意多边形 17"/>
              <p:cNvSpPr>
                <a:spLocks noChangeAspect="1"/>
              </p:cNvSpPr>
              <p:nvPr/>
            </p:nvSpPr>
            <p:spPr>
              <a:xfrm rot="10597657" flipH="1">
                <a:off x="2992411" y="4513087"/>
                <a:ext cx="1038174" cy="729991"/>
              </a:xfrm>
              <a:custGeom>
                <a:avLst/>
                <a:gdLst>
                  <a:gd name="connsiteX0" fmla="*/ 0 w 990600"/>
                  <a:gd name="connsiteY0" fmla="*/ 685800 h 685800"/>
                  <a:gd name="connsiteX1" fmla="*/ 723900 w 990600"/>
                  <a:gd name="connsiteY1" fmla="*/ 177800 h 685800"/>
                  <a:gd name="connsiteX2" fmla="*/ 622300 w 990600"/>
                  <a:gd name="connsiteY2" fmla="*/ 0 h 685800"/>
                  <a:gd name="connsiteX3" fmla="*/ 990600 w 990600"/>
                  <a:gd name="connsiteY3" fmla="*/ 88900 h 685800"/>
                  <a:gd name="connsiteX4" fmla="*/ 800100 w 990600"/>
                  <a:gd name="connsiteY4" fmla="*/ 393700 h 685800"/>
                  <a:gd name="connsiteX5" fmla="*/ 762000 w 990600"/>
                  <a:gd name="connsiteY5" fmla="*/ 266700 h 685800"/>
                  <a:gd name="connsiteX6" fmla="*/ 0 w 990600"/>
                  <a:gd name="connsiteY6" fmla="*/ 685800 h 685800"/>
                  <a:gd name="connsiteX0" fmla="*/ 0 w 990600"/>
                  <a:gd name="connsiteY0" fmla="*/ 685800 h 685800"/>
                  <a:gd name="connsiteX1" fmla="*/ 723900 w 990600"/>
                  <a:gd name="connsiteY1" fmla="*/ 177800 h 685800"/>
                  <a:gd name="connsiteX2" fmla="*/ 622300 w 990600"/>
                  <a:gd name="connsiteY2" fmla="*/ 0 h 685800"/>
                  <a:gd name="connsiteX3" fmla="*/ 990600 w 990600"/>
                  <a:gd name="connsiteY3" fmla="*/ 88900 h 685800"/>
                  <a:gd name="connsiteX4" fmla="*/ 800100 w 990600"/>
                  <a:gd name="connsiteY4" fmla="*/ 393700 h 685800"/>
                  <a:gd name="connsiteX5" fmla="*/ 762000 w 990600"/>
                  <a:gd name="connsiteY5" fmla="*/ 266700 h 685800"/>
                  <a:gd name="connsiteX6" fmla="*/ 0 w 990600"/>
                  <a:gd name="connsiteY6" fmla="*/ 685800 h 685800"/>
                  <a:gd name="connsiteX0" fmla="*/ 0 w 990600"/>
                  <a:gd name="connsiteY0" fmla="*/ 685800 h 685800"/>
                  <a:gd name="connsiteX1" fmla="*/ 723900 w 990600"/>
                  <a:gd name="connsiteY1" fmla="*/ 177800 h 685800"/>
                  <a:gd name="connsiteX2" fmla="*/ 711200 w 990600"/>
                  <a:gd name="connsiteY2" fmla="*/ 165100 h 685800"/>
                  <a:gd name="connsiteX3" fmla="*/ 622300 w 990600"/>
                  <a:gd name="connsiteY3" fmla="*/ 0 h 685800"/>
                  <a:gd name="connsiteX4" fmla="*/ 990600 w 990600"/>
                  <a:gd name="connsiteY4" fmla="*/ 88900 h 685800"/>
                  <a:gd name="connsiteX5" fmla="*/ 800100 w 990600"/>
                  <a:gd name="connsiteY5" fmla="*/ 393700 h 685800"/>
                  <a:gd name="connsiteX6" fmla="*/ 762000 w 990600"/>
                  <a:gd name="connsiteY6" fmla="*/ 266700 h 685800"/>
                  <a:gd name="connsiteX7" fmla="*/ 0 w 990600"/>
                  <a:gd name="connsiteY7" fmla="*/ 685800 h 685800"/>
                  <a:gd name="connsiteX0" fmla="*/ 0 w 990600"/>
                  <a:gd name="connsiteY0" fmla="*/ 685800 h 685800"/>
                  <a:gd name="connsiteX1" fmla="*/ 723900 w 990600"/>
                  <a:gd name="connsiteY1" fmla="*/ 177800 h 685800"/>
                  <a:gd name="connsiteX2" fmla="*/ 622300 w 990600"/>
                  <a:gd name="connsiteY2" fmla="*/ 0 h 685800"/>
                  <a:gd name="connsiteX3" fmla="*/ 990600 w 990600"/>
                  <a:gd name="connsiteY3" fmla="*/ 88900 h 685800"/>
                  <a:gd name="connsiteX4" fmla="*/ 800100 w 990600"/>
                  <a:gd name="connsiteY4" fmla="*/ 393700 h 685800"/>
                  <a:gd name="connsiteX5" fmla="*/ 762000 w 990600"/>
                  <a:gd name="connsiteY5" fmla="*/ 266700 h 685800"/>
                  <a:gd name="connsiteX6" fmla="*/ 0 w 990600"/>
                  <a:gd name="connsiteY6" fmla="*/ 685800 h 685800"/>
                  <a:gd name="connsiteX0" fmla="*/ 0 w 990600"/>
                  <a:gd name="connsiteY0" fmla="*/ 685800 h 685800"/>
                  <a:gd name="connsiteX1" fmla="*/ 723900 w 990600"/>
                  <a:gd name="connsiteY1" fmla="*/ 177800 h 685800"/>
                  <a:gd name="connsiteX2" fmla="*/ 622300 w 990600"/>
                  <a:gd name="connsiteY2" fmla="*/ 0 h 685800"/>
                  <a:gd name="connsiteX3" fmla="*/ 990600 w 990600"/>
                  <a:gd name="connsiteY3" fmla="*/ 88900 h 685800"/>
                  <a:gd name="connsiteX4" fmla="*/ 800100 w 990600"/>
                  <a:gd name="connsiteY4" fmla="*/ 393700 h 685800"/>
                  <a:gd name="connsiteX5" fmla="*/ 761968 w 990600"/>
                  <a:gd name="connsiteY5" fmla="*/ 266676 h 685800"/>
                  <a:gd name="connsiteX6" fmla="*/ 0 w 990600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77800 h 685800"/>
                  <a:gd name="connsiteX2" fmla="*/ 622300 w 1026319"/>
                  <a:gd name="connsiteY2" fmla="*/ 0 h 685800"/>
                  <a:gd name="connsiteX3" fmla="*/ 1026319 w 1026319"/>
                  <a:gd name="connsiteY3" fmla="*/ 88900 h 685800"/>
                  <a:gd name="connsiteX4" fmla="*/ 800100 w 1026319"/>
                  <a:gd name="connsiteY4" fmla="*/ 393700 h 685800"/>
                  <a:gd name="connsiteX5" fmla="*/ 761968 w 1026319"/>
                  <a:gd name="connsiteY5" fmla="*/ 266676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77800 h 685800"/>
                  <a:gd name="connsiteX2" fmla="*/ 653256 w 1026319"/>
                  <a:gd name="connsiteY2" fmla="*/ 0 h 685800"/>
                  <a:gd name="connsiteX3" fmla="*/ 1026319 w 1026319"/>
                  <a:gd name="connsiteY3" fmla="*/ 88900 h 685800"/>
                  <a:gd name="connsiteX4" fmla="*/ 800100 w 1026319"/>
                  <a:gd name="connsiteY4" fmla="*/ 393700 h 685800"/>
                  <a:gd name="connsiteX5" fmla="*/ 761968 w 1026319"/>
                  <a:gd name="connsiteY5" fmla="*/ 266676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53256 w 1026319"/>
                  <a:gd name="connsiteY2" fmla="*/ 0 h 685800"/>
                  <a:gd name="connsiteX3" fmla="*/ 1026319 w 1026319"/>
                  <a:gd name="connsiteY3" fmla="*/ 88900 h 685800"/>
                  <a:gd name="connsiteX4" fmla="*/ 800100 w 1026319"/>
                  <a:gd name="connsiteY4" fmla="*/ 393700 h 685800"/>
                  <a:gd name="connsiteX5" fmla="*/ 761968 w 1026319"/>
                  <a:gd name="connsiteY5" fmla="*/ 266676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53256 w 1026319"/>
                  <a:gd name="connsiteY2" fmla="*/ 0 h 685800"/>
                  <a:gd name="connsiteX3" fmla="*/ 1026319 w 1026319"/>
                  <a:gd name="connsiteY3" fmla="*/ 88900 h 685800"/>
                  <a:gd name="connsiteX4" fmla="*/ 800100 w 1026319"/>
                  <a:gd name="connsiteY4" fmla="*/ 393700 h 685800"/>
                  <a:gd name="connsiteX5" fmla="*/ 761968 w 1026319"/>
                  <a:gd name="connsiteY5" fmla="*/ 266676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53256 w 1026319"/>
                  <a:gd name="connsiteY2" fmla="*/ 0 h 685800"/>
                  <a:gd name="connsiteX3" fmla="*/ 1026319 w 1026319"/>
                  <a:gd name="connsiteY3" fmla="*/ 88900 h 685800"/>
                  <a:gd name="connsiteX4" fmla="*/ 800100 w 1026319"/>
                  <a:gd name="connsiteY4" fmla="*/ 393700 h 685800"/>
                  <a:gd name="connsiteX5" fmla="*/ 761968 w 1026319"/>
                  <a:gd name="connsiteY5" fmla="*/ 266676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53256 w 1026319"/>
                  <a:gd name="connsiteY2" fmla="*/ 0 h 685800"/>
                  <a:gd name="connsiteX3" fmla="*/ 1026319 w 1026319"/>
                  <a:gd name="connsiteY3" fmla="*/ 88900 h 685800"/>
                  <a:gd name="connsiteX4" fmla="*/ 800100 w 1026319"/>
                  <a:gd name="connsiteY4" fmla="*/ 393700 h 685800"/>
                  <a:gd name="connsiteX5" fmla="*/ 761968 w 1026319"/>
                  <a:gd name="connsiteY5" fmla="*/ 266676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53256 w 1026319"/>
                  <a:gd name="connsiteY2" fmla="*/ 0 h 685800"/>
                  <a:gd name="connsiteX3" fmla="*/ 1026319 w 1026319"/>
                  <a:gd name="connsiteY3" fmla="*/ 88900 h 685800"/>
                  <a:gd name="connsiteX4" fmla="*/ 800100 w 1026319"/>
                  <a:gd name="connsiteY4" fmla="*/ 393700 h 685800"/>
                  <a:gd name="connsiteX5" fmla="*/ 761968 w 1026319"/>
                  <a:gd name="connsiteY5" fmla="*/ 266676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53256 w 1026319"/>
                  <a:gd name="connsiteY2" fmla="*/ 0 h 685800"/>
                  <a:gd name="connsiteX3" fmla="*/ 1026319 w 1026319"/>
                  <a:gd name="connsiteY3" fmla="*/ 141288 h 685800"/>
                  <a:gd name="connsiteX4" fmla="*/ 800100 w 1026319"/>
                  <a:gd name="connsiteY4" fmla="*/ 393700 h 685800"/>
                  <a:gd name="connsiteX5" fmla="*/ 761968 w 1026319"/>
                  <a:gd name="connsiteY5" fmla="*/ 266676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532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61968 w 1026319"/>
                  <a:gd name="connsiteY5" fmla="*/ 266676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61968 w 1026319"/>
                  <a:gd name="connsiteY5" fmla="*/ 266676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61968 w 1026319"/>
                  <a:gd name="connsiteY5" fmla="*/ 300013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61936 w 1026319"/>
                  <a:gd name="connsiteY5" fmla="*/ 299989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61936 w 1026319"/>
                  <a:gd name="connsiteY5" fmla="*/ 271414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99218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61936 w 1026319"/>
                  <a:gd name="connsiteY5" fmla="*/ 271414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99218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61936 w 1026319"/>
                  <a:gd name="connsiteY5" fmla="*/ 271414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99218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61936 w 1026319"/>
                  <a:gd name="connsiteY5" fmla="*/ 271414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99218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61936 w 1026319"/>
                  <a:gd name="connsiteY5" fmla="*/ 271414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99218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90511 w 1026319"/>
                  <a:gd name="connsiteY5" fmla="*/ 302370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54857 w 1026319"/>
                  <a:gd name="connsiteY1" fmla="*/ 99218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90511 w 1026319"/>
                  <a:gd name="connsiteY5" fmla="*/ 302370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54857 w 1026319"/>
                  <a:gd name="connsiteY1" fmla="*/ 99218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90511 w 1026319"/>
                  <a:gd name="connsiteY5" fmla="*/ 302370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99218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90511 w 1026319"/>
                  <a:gd name="connsiteY5" fmla="*/ 302370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99218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61936 w 1026319"/>
                  <a:gd name="connsiteY5" fmla="*/ 302370 h 685800"/>
                  <a:gd name="connsiteX6" fmla="*/ 0 w 1026319"/>
                  <a:gd name="connsiteY6" fmla="*/ 685800 h 685800"/>
                  <a:gd name="connsiteX0" fmla="*/ 0 w 1026319"/>
                  <a:gd name="connsiteY0" fmla="*/ 716757 h 716757"/>
                  <a:gd name="connsiteX1" fmla="*/ 723900 w 1026319"/>
                  <a:gd name="connsiteY1" fmla="*/ 130175 h 716757"/>
                  <a:gd name="connsiteX2" fmla="*/ 641350 w 1026319"/>
                  <a:gd name="connsiteY2" fmla="*/ 0 h 716757"/>
                  <a:gd name="connsiteX3" fmla="*/ 1026319 w 1026319"/>
                  <a:gd name="connsiteY3" fmla="*/ 210345 h 716757"/>
                  <a:gd name="connsiteX4" fmla="*/ 800100 w 1026319"/>
                  <a:gd name="connsiteY4" fmla="*/ 424657 h 716757"/>
                  <a:gd name="connsiteX5" fmla="*/ 761936 w 1026319"/>
                  <a:gd name="connsiteY5" fmla="*/ 333327 h 716757"/>
                  <a:gd name="connsiteX6" fmla="*/ 0 w 1026319"/>
                  <a:gd name="connsiteY6" fmla="*/ 716757 h 716757"/>
                  <a:gd name="connsiteX0" fmla="*/ 0 w 1026319"/>
                  <a:gd name="connsiteY0" fmla="*/ 716757 h 716757"/>
                  <a:gd name="connsiteX1" fmla="*/ 695325 w 1026319"/>
                  <a:gd name="connsiteY1" fmla="*/ 130175 h 716757"/>
                  <a:gd name="connsiteX2" fmla="*/ 641350 w 1026319"/>
                  <a:gd name="connsiteY2" fmla="*/ 0 h 716757"/>
                  <a:gd name="connsiteX3" fmla="*/ 1026319 w 1026319"/>
                  <a:gd name="connsiteY3" fmla="*/ 210345 h 716757"/>
                  <a:gd name="connsiteX4" fmla="*/ 800100 w 1026319"/>
                  <a:gd name="connsiteY4" fmla="*/ 424657 h 716757"/>
                  <a:gd name="connsiteX5" fmla="*/ 761936 w 1026319"/>
                  <a:gd name="connsiteY5" fmla="*/ 333327 h 716757"/>
                  <a:gd name="connsiteX6" fmla="*/ 0 w 1026319"/>
                  <a:gd name="connsiteY6" fmla="*/ 716757 h 716757"/>
                  <a:gd name="connsiteX0" fmla="*/ 0 w 934879"/>
                  <a:gd name="connsiteY0" fmla="*/ 823437 h 823437"/>
                  <a:gd name="connsiteX1" fmla="*/ 603885 w 934879"/>
                  <a:gd name="connsiteY1" fmla="*/ 130175 h 823437"/>
                  <a:gd name="connsiteX2" fmla="*/ 549910 w 934879"/>
                  <a:gd name="connsiteY2" fmla="*/ 0 h 823437"/>
                  <a:gd name="connsiteX3" fmla="*/ 934879 w 934879"/>
                  <a:gd name="connsiteY3" fmla="*/ 210345 h 823437"/>
                  <a:gd name="connsiteX4" fmla="*/ 708660 w 934879"/>
                  <a:gd name="connsiteY4" fmla="*/ 424657 h 823437"/>
                  <a:gd name="connsiteX5" fmla="*/ 670496 w 934879"/>
                  <a:gd name="connsiteY5" fmla="*/ 333327 h 823437"/>
                  <a:gd name="connsiteX6" fmla="*/ 0 w 934879"/>
                  <a:gd name="connsiteY6" fmla="*/ 823437 h 823437"/>
                  <a:gd name="connsiteX0" fmla="*/ 0 w 972979"/>
                  <a:gd name="connsiteY0" fmla="*/ 772637 h 772637"/>
                  <a:gd name="connsiteX1" fmla="*/ 641985 w 972979"/>
                  <a:gd name="connsiteY1" fmla="*/ 130175 h 772637"/>
                  <a:gd name="connsiteX2" fmla="*/ 588010 w 972979"/>
                  <a:gd name="connsiteY2" fmla="*/ 0 h 772637"/>
                  <a:gd name="connsiteX3" fmla="*/ 972979 w 972979"/>
                  <a:gd name="connsiteY3" fmla="*/ 210345 h 772637"/>
                  <a:gd name="connsiteX4" fmla="*/ 746760 w 972979"/>
                  <a:gd name="connsiteY4" fmla="*/ 424657 h 772637"/>
                  <a:gd name="connsiteX5" fmla="*/ 708596 w 972979"/>
                  <a:gd name="connsiteY5" fmla="*/ 333327 h 772637"/>
                  <a:gd name="connsiteX6" fmla="*/ 0 w 972979"/>
                  <a:gd name="connsiteY6" fmla="*/ 772637 h 772637"/>
                  <a:gd name="connsiteX0" fmla="*/ 0 w 972979"/>
                  <a:gd name="connsiteY0" fmla="*/ 772637 h 772637"/>
                  <a:gd name="connsiteX1" fmla="*/ 641985 w 972979"/>
                  <a:gd name="connsiteY1" fmla="*/ 130175 h 772637"/>
                  <a:gd name="connsiteX2" fmla="*/ 588010 w 972979"/>
                  <a:gd name="connsiteY2" fmla="*/ 0 h 772637"/>
                  <a:gd name="connsiteX3" fmla="*/ 972979 w 972979"/>
                  <a:gd name="connsiteY3" fmla="*/ 210345 h 772637"/>
                  <a:gd name="connsiteX4" fmla="*/ 746760 w 972979"/>
                  <a:gd name="connsiteY4" fmla="*/ 424657 h 772637"/>
                  <a:gd name="connsiteX5" fmla="*/ 708596 w 972979"/>
                  <a:gd name="connsiteY5" fmla="*/ 333327 h 772637"/>
                  <a:gd name="connsiteX6" fmla="*/ 0 w 972979"/>
                  <a:gd name="connsiteY6" fmla="*/ 772637 h 772637"/>
                  <a:gd name="connsiteX0" fmla="*/ 0 w 972979"/>
                  <a:gd name="connsiteY0" fmla="*/ 772637 h 772637"/>
                  <a:gd name="connsiteX1" fmla="*/ 641985 w 972979"/>
                  <a:gd name="connsiteY1" fmla="*/ 130175 h 772637"/>
                  <a:gd name="connsiteX2" fmla="*/ 588010 w 972979"/>
                  <a:gd name="connsiteY2" fmla="*/ 0 h 772637"/>
                  <a:gd name="connsiteX3" fmla="*/ 972979 w 972979"/>
                  <a:gd name="connsiteY3" fmla="*/ 210345 h 772637"/>
                  <a:gd name="connsiteX4" fmla="*/ 746760 w 972979"/>
                  <a:gd name="connsiteY4" fmla="*/ 424657 h 772637"/>
                  <a:gd name="connsiteX5" fmla="*/ 708596 w 972979"/>
                  <a:gd name="connsiteY5" fmla="*/ 333327 h 772637"/>
                  <a:gd name="connsiteX6" fmla="*/ 0 w 972979"/>
                  <a:gd name="connsiteY6" fmla="*/ 772637 h 772637"/>
                  <a:gd name="connsiteX0" fmla="*/ 0 w 972979"/>
                  <a:gd name="connsiteY0" fmla="*/ 772637 h 772637"/>
                  <a:gd name="connsiteX1" fmla="*/ 641985 w 972979"/>
                  <a:gd name="connsiteY1" fmla="*/ 130175 h 772637"/>
                  <a:gd name="connsiteX2" fmla="*/ 588010 w 972979"/>
                  <a:gd name="connsiteY2" fmla="*/ 0 h 772637"/>
                  <a:gd name="connsiteX3" fmla="*/ 972979 w 972979"/>
                  <a:gd name="connsiteY3" fmla="*/ 210345 h 772637"/>
                  <a:gd name="connsiteX4" fmla="*/ 746760 w 972979"/>
                  <a:gd name="connsiteY4" fmla="*/ 424657 h 772637"/>
                  <a:gd name="connsiteX5" fmla="*/ 708596 w 972979"/>
                  <a:gd name="connsiteY5" fmla="*/ 333327 h 772637"/>
                  <a:gd name="connsiteX6" fmla="*/ 0 w 972979"/>
                  <a:gd name="connsiteY6" fmla="*/ 772637 h 772637"/>
                  <a:gd name="connsiteX0" fmla="*/ 0 w 972979"/>
                  <a:gd name="connsiteY0" fmla="*/ 772637 h 772637"/>
                  <a:gd name="connsiteX1" fmla="*/ 641985 w 972979"/>
                  <a:gd name="connsiteY1" fmla="*/ 130175 h 772637"/>
                  <a:gd name="connsiteX2" fmla="*/ 588010 w 972979"/>
                  <a:gd name="connsiteY2" fmla="*/ 0 h 772637"/>
                  <a:gd name="connsiteX3" fmla="*/ 972979 w 972979"/>
                  <a:gd name="connsiteY3" fmla="*/ 210345 h 772637"/>
                  <a:gd name="connsiteX4" fmla="*/ 746760 w 972979"/>
                  <a:gd name="connsiteY4" fmla="*/ 424657 h 772637"/>
                  <a:gd name="connsiteX5" fmla="*/ 708596 w 972979"/>
                  <a:gd name="connsiteY5" fmla="*/ 333327 h 772637"/>
                  <a:gd name="connsiteX6" fmla="*/ 0 w 972979"/>
                  <a:gd name="connsiteY6" fmla="*/ 772637 h 772637"/>
                  <a:gd name="connsiteX0" fmla="*/ 0 w 972979"/>
                  <a:gd name="connsiteY0" fmla="*/ 772637 h 772637"/>
                  <a:gd name="connsiteX1" fmla="*/ 641985 w 972979"/>
                  <a:gd name="connsiteY1" fmla="*/ 130175 h 772637"/>
                  <a:gd name="connsiteX2" fmla="*/ 588010 w 972979"/>
                  <a:gd name="connsiteY2" fmla="*/ 0 h 772637"/>
                  <a:gd name="connsiteX3" fmla="*/ 972979 w 972979"/>
                  <a:gd name="connsiteY3" fmla="*/ 210345 h 772637"/>
                  <a:gd name="connsiteX4" fmla="*/ 746760 w 972979"/>
                  <a:gd name="connsiteY4" fmla="*/ 424657 h 772637"/>
                  <a:gd name="connsiteX5" fmla="*/ 708596 w 972979"/>
                  <a:gd name="connsiteY5" fmla="*/ 333327 h 772637"/>
                  <a:gd name="connsiteX6" fmla="*/ 0 w 972979"/>
                  <a:gd name="connsiteY6" fmla="*/ 772637 h 772637"/>
                  <a:gd name="connsiteX0" fmla="*/ 0 w 1031069"/>
                  <a:gd name="connsiteY0" fmla="*/ 676236 h 676236"/>
                  <a:gd name="connsiteX1" fmla="*/ 700075 w 1031069"/>
                  <a:gd name="connsiteY1" fmla="*/ 130175 h 676236"/>
                  <a:gd name="connsiteX2" fmla="*/ 646100 w 1031069"/>
                  <a:gd name="connsiteY2" fmla="*/ 0 h 676236"/>
                  <a:gd name="connsiteX3" fmla="*/ 1031069 w 1031069"/>
                  <a:gd name="connsiteY3" fmla="*/ 210345 h 676236"/>
                  <a:gd name="connsiteX4" fmla="*/ 804850 w 1031069"/>
                  <a:gd name="connsiteY4" fmla="*/ 424657 h 676236"/>
                  <a:gd name="connsiteX5" fmla="*/ 766686 w 1031069"/>
                  <a:gd name="connsiteY5" fmla="*/ 333327 h 676236"/>
                  <a:gd name="connsiteX6" fmla="*/ 0 w 1031069"/>
                  <a:gd name="connsiteY6" fmla="*/ 676236 h 676236"/>
                  <a:gd name="connsiteX0" fmla="*/ 0 w 1031069"/>
                  <a:gd name="connsiteY0" fmla="*/ 676236 h 676236"/>
                  <a:gd name="connsiteX1" fmla="*/ 700075 w 1031069"/>
                  <a:gd name="connsiteY1" fmla="*/ 130175 h 676236"/>
                  <a:gd name="connsiteX2" fmla="*/ 646100 w 1031069"/>
                  <a:gd name="connsiteY2" fmla="*/ 0 h 676236"/>
                  <a:gd name="connsiteX3" fmla="*/ 1031069 w 1031069"/>
                  <a:gd name="connsiteY3" fmla="*/ 210345 h 676236"/>
                  <a:gd name="connsiteX4" fmla="*/ 804850 w 1031069"/>
                  <a:gd name="connsiteY4" fmla="*/ 424657 h 676236"/>
                  <a:gd name="connsiteX5" fmla="*/ 766686 w 1031069"/>
                  <a:gd name="connsiteY5" fmla="*/ 333327 h 676236"/>
                  <a:gd name="connsiteX6" fmla="*/ 0 w 1031069"/>
                  <a:gd name="connsiteY6" fmla="*/ 676236 h 676236"/>
                  <a:gd name="connsiteX0" fmla="*/ 0 w 1031069"/>
                  <a:gd name="connsiteY0" fmla="*/ 676236 h 676236"/>
                  <a:gd name="connsiteX1" fmla="*/ 700075 w 1031069"/>
                  <a:gd name="connsiteY1" fmla="*/ 130175 h 676236"/>
                  <a:gd name="connsiteX2" fmla="*/ 646100 w 1031069"/>
                  <a:gd name="connsiteY2" fmla="*/ 0 h 676236"/>
                  <a:gd name="connsiteX3" fmla="*/ 1031069 w 1031069"/>
                  <a:gd name="connsiteY3" fmla="*/ 210345 h 676236"/>
                  <a:gd name="connsiteX4" fmla="*/ 804850 w 1031069"/>
                  <a:gd name="connsiteY4" fmla="*/ 424657 h 676236"/>
                  <a:gd name="connsiteX5" fmla="*/ 766686 w 1031069"/>
                  <a:gd name="connsiteY5" fmla="*/ 333327 h 676236"/>
                  <a:gd name="connsiteX6" fmla="*/ 0 w 1031069"/>
                  <a:gd name="connsiteY6" fmla="*/ 676236 h 676236"/>
                  <a:gd name="connsiteX0" fmla="*/ 0 w 1031069"/>
                  <a:gd name="connsiteY0" fmla="*/ 676236 h 676236"/>
                  <a:gd name="connsiteX1" fmla="*/ 700075 w 1031069"/>
                  <a:gd name="connsiteY1" fmla="*/ 130175 h 676236"/>
                  <a:gd name="connsiteX2" fmla="*/ 646100 w 1031069"/>
                  <a:gd name="connsiteY2" fmla="*/ 0 h 676236"/>
                  <a:gd name="connsiteX3" fmla="*/ 1031069 w 1031069"/>
                  <a:gd name="connsiteY3" fmla="*/ 210345 h 676236"/>
                  <a:gd name="connsiteX4" fmla="*/ 804850 w 1031069"/>
                  <a:gd name="connsiteY4" fmla="*/ 424657 h 676236"/>
                  <a:gd name="connsiteX5" fmla="*/ 766686 w 1031069"/>
                  <a:gd name="connsiteY5" fmla="*/ 333327 h 676236"/>
                  <a:gd name="connsiteX6" fmla="*/ 0 w 1031069"/>
                  <a:gd name="connsiteY6" fmla="*/ 676236 h 676236"/>
                  <a:gd name="connsiteX0" fmla="*/ 0 w 1031069"/>
                  <a:gd name="connsiteY0" fmla="*/ 676236 h 676236"/>
                  <a:gd name="connsiteX1" fmla="*/ 700075 w 1031069"/>
                  <a:gd name="connsiteY1" fmla="*/ 130175 h 676236"/>
                  <a:gd name="connsiteX2" fmla="*/ 646100 w 1031069"/>
                  <a:gd name="connsiteY2" fmla="*/ 0 h 676236"/>
                  <a:gd name="connsiteX3" fmla="*/ 1031069 w 1031069"/>
                  <a:gd name="connsiteY3" fmla="*/ 210345 h 676236"/>
                  <a:gd name="connsiteX4" fmla="*/ 804850 w 1031069"/>
                  <a:gd name="connsiteY4" fmla="*/ 424657 h 676236"/>
                  <a:gd name="connsiteX5" fmla="*/ 766686 w 1031069"/>
                  <a:gd name="connsiteY5" fmla="*/ 333327 h 676236"/>
                  <a:gd name="connsiteX6" fmla="*/ 0 w 1031069"/>
                  <a:gd name="connsiteY6" fmla="*/ 676236 h 676236"/>
                  <a:gd name="connsiteX0" fmla="*/ 0 w 1031069"/>
                  <a:gd name="connsiteY0" fmla="*/ 676236 h 676236"/>
                  <a:gd name="connsiteX1" fmla="*/ 700075 w 1031069"/>
                  <a:gd name="connsiteY1" fmla="*/ 130175 h 676236"/>
                  <a:gd name="connsiteX2" fmla="*/ 646100 w 1031069"/>
                  <a:gd name="connsiteY2" fmla="*/ 0 h 676236"/>
                  <a:gd name="connsiteX3" fmla="*/ 1031069 w 1031069"/>
                  <a:gd name="connsiteY3" fmla="*/ 210345 h 676236"/>
                  <a:gd name="connsiteX4" fmla="*/ 804850 w 1031069"/>
                  <a:gd name="connsiteY4" fmla="*/ 424657 h 676236"/>
                  <a:gd name="connsiteX5" fmla="*/ 766686 w 1031069"/>
                  <a:gd name="connsiteY5" fmla="*/ 333327 h 676236"/>
                  <a:gd name="connsiteX6" fmla="*/ 0 w 1031069"/>
                  <a:gd name="connsiteY6" fmla="*/ 676236 h 676236"/>
                  <a:gd name="connsiteX0" fmla="*/ 0 w 1031069"/>
                  <a:gd name="connsiteY0" fmla="*/ 676236 h 676236"/>
                  <a:gd name="connsiteX1" fmla="*/ 700075 w 1031069"/>
                  <a:gd name="connsiteY1" fmla="*/ 130175 h 676236"/>
                  <a:gd name="connsiteX2" fmla="*/ 646100 w 1031069"/>
                  <a:gd name="connsiteY2" fmla="*/ 0 h 676236"/>
                  <a:gd name="connsiteX3" fmla="*/ 1031069 w 1031069"/>
                  <a:gd name="connsiteY3" fmla="*/ 210345 h 676236"/>
                  <a:gd name="connsiteX4" fmla="*/ 804850 w 1031069"/>
                  <a:gd name="connsiteY4" fmla="*/ 424657 h 676236"/>
                  <a:gd name="connsiteX5" fmla="*/ 766686 w 1031069"/>
                  <a:gd name="connsiteY5" fmla="*/ 333327 h 676236"/>
                  <a:gd name="connsiteX6" fmla="*/ 0 w 1031069"/>
                  <a:gd name="connsiteY6" fmla="*/ 676236 h 676236"/>
                  <a:gd name="connsiteX0" fmla="*/ 0 w 1011087"/>
                  <a:gd name="connsiteY0" fmla="*/ 676236 h 676236"/>
                  <a:gd name="connsiteX1" fmla="*/ 700075 w 1011087"/>
                  <a:gd name="connsiteY1" fmla="*/ 130175 h 676236"/>
                  <a:gd name="connsiteX2" fmla="*/ 646100 w 1011087"/>
                  <a:gd name="connsiteY2" fmla="*/ 0 h 676236"/>
                  <a:gd name="connsiteX3" fmla="*/ 1011087 w 1011087"/>
                  <a:gd name="connsiteY3" fmla="*/ 161860 h 676236"/>
                  <a:gd name="connsiteX4" fmla="*/ 804850 w 1011087"/>
                  <a:gd name="connsiteY4" fmla="*/ 424657 h 676236"/>
                  <a:gd name="connsiteX5" fmla="*/ 766686 w 1011087"/>
                  <a:gd name="connsiteY5" fmla="*/ 333327 h 676236"/>
                  <a:gd name="connsiteX6" fmla="*/ 0 w 1011087"/>
                  <a:gd name="connsiteY6" fmla="*/ 676236 h 676236"/>
                  <a:gd name="connsiteX0" fmla="*/ 0 w 1011377"/>
                  <a:gd name="connsiteY0" fmla="*/ 676236 h 676236"/>
                  <a:gd name="connsiteX1" fmla="*/ 700075 w 1011377"/>
                  <a:gd name="connsiteY1" fmla="*/ 130175 h 676236"/>
                  <a:gd name="connsiteX2" fmla="*/ 646100 w 1011377"/>
                  <a:gd name="connsiteY2" fmla="*/ 0 h 676236"/>
                  <a:gd name="connsiteX3" fmla="*/ 1011377 w 1011377"/>
                  <a:gd name="connsiteY3" fmla="*/ 151215 h 676236"/>
                  <a:gd name="connsiteX4" fmla="*/ 804850 w 1011377"/>
                  <a:gd name="connsiteY4" fmla="*/ 424657 h 676236"/>
                  <a:gd name="connsiteX5" fmla="*/ 766686 w 1011377"/>
                  <a:gd name="connsiteY5" fmla="*/ 333327 h 676236"/>
                  <a:gd name="connsiteX6" fmla="*/ 0 w 1011377"/>
                  <a:gd name="connsiteY6" fmla="*/ 676236 h 676236"/>
                  <a:gd name="connsiteX0" fmla="*/ 0 w 1011377"/>
                  <a:gd name="connsiteY0" fmla="*/ 676236 h 676236"/>
                  <a:gd name="connsiteX1" fmla="*/ 700075 w 1011377"/>
                  <a:gd name="connsiteY1" fmla="*/ 130175 h 676236"/>
                  <a:gd name="connsiteX2" fmla="*/ 646100 w 1011377"/>
                  <a:gd name="connsiteY2" fmla="*/ 0 h 676236"/>
                  <a:gd name="connsiteX3" fmla="*/ 1011377 w 1011377"/>
                  <a:gd name="connsiteY3" fmla="*/ 151215 h 676236"/>
                  <a:gd name="connsiteX4" fmla="*/ 804850 w 1011377"/>
                  <a:gd name="connsiteY4" fmla="*/ 424657 h 676236"/>
                  <a:gd name="connsiteX5" fmla="*/ 766686 w 1011377"/>
                  <a:gd name="connsiteY5" fmla="*/ 333327 h 676236"/>
                  <a:gd name="connsiteX6" fmla="*/ 0 w 1011377"/>
                  <a:gd name="connsiteY6" fmla="*/ 676236 h 676236"/>
                  <a:gd name="connsiteX0" fmla="*/ 0 w 1011377"/>
                  <a:gd name="connsiteY0" fmla="*/ 676236 h 676236"/>
                  <a:gd name="connsiteX1" fmla="*/ 700075 w 1011377"/>
                  <a:gd name="connsiteY1" fmla="*/ 130175 h 676236"/>
                  <a:gd name="connsiteX2" fmla="*/ 646100 w 1011377"/>
                  <a:gd name="connsiteY2" fmla="*/ 0 h 676236"/>
                  <a:gd name="connsiteX3" fmla="*/ 1011377 w 1011377"/>
                  <a:gd name="connsiteY3" fmla="*/ 151215 h 676236"/>
                  <a:gd name="connsiteX4" fmla="*/ 804850 w 1011377"/>
                  <a:gd name="connsiteY4" fmla="*/ 424657 h 676236"/>
                  <a:gd name="connsiteX5" fmla="*/ 766686 w 1011377"/>
                  <a:gd name="connsiteY5" fmla="*/ 333327 h 676236"/>
                  <a:gd name="connsiteX6" fmla="*/ 0 w 1011377"/>
                  <a:gd name="connsiteY6" fmla="*/ 676236 h 676236"/>
                  <a:gd name="connsiteX0" fmla="*/ 0 w 978950"/>
                  <a:gd name="connsiteY0" fmla="*/ 631407 h 631407"/>
                  <a:gd name="connsiteX1" fmla="*/ 667648 w 978950"/>
                  <a:gd name="connsiteY1" fmla="*/ 130175 h 631407"/>
                  <a:gd name="connsiteX2" fmla="*/ 613673 w 978950"/>
                  <a:gd name="connsiteY2" fmla="*/ 0 h 631407"/>
                  <a:gd name="connsiteX3" fmla="*/ 978950 w 978950"/>
                  <a:gd name="connsiteY3" fmla="*/ 151215 h 631407"/>
                  <a:gd name="connsiteX4" fmla="*/ 772423 w 978950"/>
                  <a:gd name="connsiteY4" fmla="*/ 424657 h 631407"/>
                  <a:gd name="connsiteX5" fmla="*/ 734259 w 978950"/>
                  <a:gd name="connsiteY5" fmla="*/ 333327 h 631407"/>
                  <a:gd name="connsiteX6" fmla="*/ 0 w 978950"/>
                  <a:gd name="connsiteY6" fmla="*/ 631407 h 631407"/>
                  <a:gd name="connsiteX0" fmla="*/ 0 w 982198"/>
                  <a:gd name="connsiteY0" fmla="*/ 669231 h 669231"/>
                  <a:gd name="connsiteX1" fmla="*/ 670896 w 982198"/>
                  <a:gd name="connsiteY1" fmla="*/ 130175 h 669231"/>
                  <a:gd name="connsiteX2" fmla="*/ 616921 w 982198"/>
                  <a:gd name="connsiteY2" fmla="*/ 0 h 669231"/>
                  <a:gd name="connsiteX3" fmla="*/ 982198 w 982198"/>
                  <a:gd name="connsiteY3" fmla="*/ 151215 h 669231"/>
                  <a:gd name="connsiteX4" fmla="*/ 775671 w 982198"/>
                  <a:gd name="connsiteY4" fmla="*/ 424657 h 669231"/>
                  <a:gd name="connsiteX5" fmla="*/ 737507 w 982198"/>
                  <a:gd name="connsiteY5" fmla="*/ 333327 h 669231"/>
                  <a:gd name="connsiteX6" fmla="*/ 0 w 982198"/>
                  <a:gd name="connsiteY6" fmla="*/ 669231 h 669231"/>
                  <a:gd name="connsiteX0" fmla="*/ 0 w 974100"/>
                  <a:gd name="connsiteY0" fmla="*/ 685801 h 685801"/>
                  <a:gd name="connsiteX1" fmla="*/ 662798 w 974100"/>
                  <a:gd name="connsiteY1" fmla="*/ 130175 h 685801"/>
                  <a:gd name="connsiteX2" fmla="*/ 608823 w 974100"/>
                  <a:gd name="connsiteY2" fmla="*/ 0 h 685801"/>
                  <a:gd name="connsiteX3" fmla="*/ 974100 w 974100"/>
                  <a:gd name="connsiteY3" fmla="*/ 151215 h 685801"/>
                  <a:gd name="connsiteX4" fmla="*/ 767573 w 974100"/>
                  <a:gd name="connsiteY4" fmla="*/ 424657 h 685801"/>
                  <a:gd name="connsiteX5" fmla="*/ 729409 w 974100"/>
                  <a:gd name="connsiteY5" fmla="*/ 333327 h 685801"/>
                  <a:gd name="connsiteX6" fmla="*/ 0 w 974100"/>
                  <a:gd name="connsiteY6" fmla="*/ 685801 h 6858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74100" h="685801">
                    <a:moveTo>
                      <a:pt x="0" y="685801"/>
                    </a:moveTo>
                    <a:cubicBezTo>
                      <a:pt x="145560" y="425327"/>
                      <a:pt x="341596" y="238243"/>
                      <a:pt x="662798" y="130175"/>
                    </a:cubicBezTo>
                    <a:lnTo>
                      <a:pt x="608823" y="0"/>
                    </a:lnTo>
                    <a:lnTo>
                      <a:pt x="974100" y="151215"/>
                    </a:lnTo>
                    <a:lnTo>
                      <a:pt x="767573" y="424657"/>
                    </a:lnTo>
                    <a:lnTo>
                      <a:pt x="729409" y="333327"/>
                    </a:lnTo>
                    <a:cubicBezTo>
                      <a:pt x="487544" y="367422"/>
                      <a:pt x="218172" y="473763"/>
                      <a:pt x="0" y="685801"/>
                    </a:cubicBezTo>
                    <a:close/>
                  </a:path>
                </a:pathLst>
              </a:cu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800" b="1" kern="0">
                  <a:solidFill>
                    <a:schemeClr val="bg1"/>
                  </a:solidFill>
                  <a:latin typeface="隶书" panose="02010509060101010101" pitchFamily="49" charset="-122"/>
                  <a:ea typeface="隶书" panose="02010509060101010101" pitchFamily="49" charset="-122"/>
                </a:endParaRPr>
              </a:p>
            </p:txBody>
          </p:sp>
          <p:sp>
            <p:nvSpPr>
              <p:cNvPr id="19" name="任意多边形 18"/>
              <p:cNvSpPr>
                <a:spLocks noChangeAspect="1"/>
              </p:cNvSpPr>
              <p:nvPr/>
            </p:nvSpPr>
            <p:spPr>
              <a:xfrm rot="3362433" flipH="1">
                <a:off x="5868200" y="2084171"/>
                <a:ext cx="1128311" cy="720690"/>
              </a:xfrm>
              <a:custGeom>
                <a:avLst/>
                <a:gdLst>
                  <a:gd name="connsiteX0" fmla="*/ 0 w 990600"/>
                  <a:gd name="connsiteY0" fmla="*/ 685800 h 685800"/>
                  <a:gd name="connsiteX1" fmla="*/ 723900 w 990600"/>
                  <a:gd name="connsiteY1" fmla="*/ 177800 h 685800"/>
                  <a:gd name="connsiteX2" fmla="*/ 622300 w 990600"/>
                  <a:gd name="connsiteY2" fmla="*/ 0 h 685800"/>
                  <a:gd name="connsiteX3" fmla="*/ 990600 w 990600"/>
                  <a:gd name="connsiteY3" fmla="*/ 88900 h 685800"/>
                  <a:gd name="connsiteX4" fmla="*/ 800100 w 990600"/>
                  <a:gd name="connsiteY4" fmla="*/ 393700 h 685800"/>
                  <a:gd name="connsiteX5" fmla="*/ 762000 w 990600"/>
                  <a:gd name="connsiteY5" fmla="*/ 266700 h 685800"/>
                  <a:gd name="connsiteX6" fmla="*/ 0 w 990600"/>
                  <a:gd name="connsiteY6" fmla="*/ 685800 h 685800"/>
                  <a:gd name="connsiteX0" fmla="*/ 0 w 990600"/>
                  <a:gd name="connsiteY0" fmla="*/ 685800 h 685800"/>
                  <a:gd name="connsiteX1" fmla="*/ 723900 w 990600"/>
                  <a:gd name="connsiteY1" fmla="*/ 177800 h 685800"/>
                  <a:gd name="connsiteX2" fmla="*/ 622300 w 990600"/>
                  <a:gd name="connsiteY2" fmla="*/ 0 h 685800"/>
                  <a:gd name="connsiteX3" fmla="*/ 990600 w 990600"/>
                  <a:gd name="connsiteY3" fmla="*/ 88900 h 685800"/>
                  <a:gd name="connsiteX4" fmla="*/ 800100 w 990600"/>
                  <a:gd name="connsiteY4" fmla="*/ 393700 h 685800"/>
                  <a:gd name="connsiteX5" fmla="*/ 762000 w 990600"/>
                  <a:gd name="connsiteY5" fmla="*/ 266700 h 685800"/>
                  <a:gd name="connsiteX6" fmla="*/ 0 w 990600"/>
                  <a:gd name="connsiteY6" fmla="*/ 685800 h 685800"/>
                  <a:gd name="connsiteX0" fmla="*/ 0 w 990600"/>
                  <a:gd name="connsiteY0" fmla="*/ 685800 h 685800"/>
                  <a:gd name="connsiteX1" fmla="*/ 723900 w 990600"/>
                  <a:gd name="connsiteY1" fmla="*/ 177800 h 685800"/>
                  <a:gd name="connsiteX2" fmla="*/ 711200 w 990600"/>
                  <a:gd name="connsiteY2" fmla="*/ 165100 h 685800"/>
                  <a:gd name="connsiteX3" fmla="*/ 622300 w 990600"/>
                  <a:gd name="connsiteY3" fmla="*/ 0 h 685800"/>
                  <a:gd name="connsiteX4" fmla="*/ 990600 w 990600"/>
                  <a:gd name="connsiteY4" fmla="*/ 88900 h 685800"/>
                  <a:gd name="connsiteX5" fmla="*/ 800100 w 990600"/>
                  <a:gd name="connsiteY5" fmla="*/ 393700 h 685800"/>
                  <a:gd name="connsiteX6" fmla="*/ 762000 w 990600"/>
                  <a:gd name="connsiteY6" fmla="*/ 266700 h 685800"/>
                  <a:gd name="connsiteX7" fmla="*/ 0 w 990600"/>
                  <a:gd name="connsiteY7" fmla="*/ 685800 h 685800"/>
                  <a:gd name="connsiteX0" fmla="*/ 0 w 990600"/>
                  <a:gd name="connsiteY0" fmla="*/ 685800 h 685800"/>
                  <a:gd name="connsiteX1" fmla="*/ 723900 w 990600"/>
                  <a:gd name="connsiteY1" fmla="*/ 177800 h 685800"/>
                  <a:gd name="connsiteX2" fmla="*/ 622300 w 990600"/>
                  <a:gd name="connsiteY2" fmla="*/ 0 h 685800"/>
                  <a:gd name="connsiteX3" fmla="*/ 990600 w 990600"/>
                  <a:gd name="connsiteY3" fmla="*/ 88900 h 685800"/>
                  <a:gd name="connsiteX4" fmla="*/ 800100 w 990600"/>
                  <a:gd name="connsiteY4" fmla="*/ 393700 h 685800"/>
                  <a:gd name="connsiteX5" fmla="*/ 762000 w 990600"/>
                  <a:gd name="connsiteY5" fmla="*/ 266700 h 685800"/>
                  <a:gd name="connsiteX6" fmla="*/ 0 w 990600"/>
                  <a:gd name="connsiteY6" fmla="*/ 685800 h 685800"/>
                  <a:gd name="connsiteX0" fmla="*/ 0 w 990600"/>
                  <a:gd name="connsiteY0" fmla="*/ 685800 h 685800"/>
                  <a:gd name="connsiteX1" fmla="*/ 723900 w 990600"/>
                  <a:gd name="connsiteY1" fmla="*/ 177800 h 685800"/>
                  <a:gd name="connsiteX2" fmla="*/ 622300 w 990600"/>
                  <a:gd name="connsiteY2" fmla="*/ 0 h 685800"/>
                  <a:gd name="connsiteX3" fmla="*/ 990600 w 990600"/>
                  <a:gd name="connsiteY3" fmla="*/ 88900 h 685800"/>
                  <a:gd name="connsiteX4" fmla="*/ 800100 w 990600"/>
                  <a:gd name="connsiteY4" fmla="*/ 393700 h 685800"/>
                  <a:gd name="connsiteX5" fmla="*/ 761968 w 990600"/>
                  <a:gd name="connsiteY5" fmla="*/ 266676 h 685800"/>
                  <a:gd name="connsiteX6" fmla="*/ 0 w 990600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77800 h 685800"/>
                  <a:gd name="connsiteX2" fmla="*/ 622300 w 1026319"/>
                  <a:gd name="connsiteY2" fmla="*/ 0 h 685800"/>
                  <a:gd name="connsiteX3" fmla="*/ 1026319 w 1026319"/>
                  <a:gd name="connsiteY3" fmla="*/ 88900 h 685800"/>
                  <a:gd name="connsiteX4" fmla="*/ 800100 w 1026319"/>
                  <a:gd name="connsiteY4" fmla="*/ 393700 h 685800"/>
                  <a:gd name="connsiteX5" fmla="*/ 761968 w 1026319"/>
                  <a:gd name="connsiteY5" fmla="*/ 266676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77800 h 685800"/>
                  <a:gd name="connsiteX2" fmla="*/ 653256 w 1026319"/>
                  <a:gd name="connsiteY2" fmla="*/ 0 h 685800"/>
                  <a:gd name="connsiteX3" fmla="*/ 1026319 w 1026319"/>
                  <a:gd name="connsiteY3" fmla="*/ 88900 h 685800"/>
                  <a:gd name="connsiteX4" fmla="*/ 800100 w 1026319"/>
                  <a:gd name="connsiteY4" fmla="*/ 393700 h 685800"/>
                  <a:gd name="connsiteX5" fmla="*/ 761968 w 1026319"/>
                  <a:gd name="connsiteY5" fmla="*/ 266676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53256 w 1026319"/>
                  <a:gd name="connsiteY2" fmla="*/ 0 h 685800"/>
                  <a:gd name="connsiteX3" fmla="*/ 1026319 w 1026319"/>
                  <a:gd name="connsiteY3" fmla="*/ 88900 h 685800"/>
                  <a:gd name="connsiteX4" fmla="*/ 800100 w 1026319"/>
                  <a:gd name="connsiteY4" fmla="*/ 393700 h 685800"/>
                  <a:gd name="connsiteX5" fmla="*/ 761968 w 1026319"/>
                  <a:gd name="connsiteY5" fmla="*/ 266676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53256 w 1026319"/>
                  <a:gd name="connsiteY2" fmla="*/ 0 h 685800"/>
                  <a:gd name="connsiteX3" fmla="*/ 1026319 w 1026319"/>
                  <a:gd name="connsiteY3" fmla="*/ 88900 h 685800"/>
                  <a:gd name="connsiteX4" fmla="*/ 800100 w 1026319"/>
                  <a:gd name="connsiteY4" fmla="*/ 393700 h 685800"/>
                  <a:gd name="connsiteX5" fmla="*/ 761968 w 1026319"/>
                  <a:gd name="connsiteY5" fmla="*/ 266676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53256 w 1026319"/>
                  <a:gd name="connsiteY2" fmla="*/ 0 h 685800"/>
                  <a:gd name="connsiteX3" fmla="*/ 1026319 w 1026319"/>
                  <a:gd name="connsiteY3" fmla="*/ 88900 h 685800"/>
                  <a:gd name="connsiteX4" fmla="*/ 800100 w 1026319"/>
                  <a:gd name="connsiteY4" fmla="*/ 393700 h 685800"/>
                  <a:gd name="connsiteX5" fmla="*/ 761968 w 1026319"/>
                  <a:gd name="connsiteY5" fmla="*/ 266676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53256 w 1026319"/>
                  <a:gd name="connsiteY2" fmla="*/ 0 h 685800"/>
                  <a:gd name="connsiteX3" fmla="*/ 1026319 w 1026319"/>
                  <a:gd name="connsiteY3" fmla="*/ 88900 h 685800"/>
                  <a:gd name="connsiteX4" fmla="*/ 800100 w 1026319"/>
                  <a:gd name="connsiteY4" fmla="*/ 393700 h 685800"/>
                  <a:gd name="connsiteX5" fmla="*/ 761968 w 1026319"/>
                  <a:gd name="connsiteY5" fmla="*/ 266676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53256 w 1026319"/>
                  <a:gd name="connsiteY2" fmla="*/ 0 h 685800"/>
                  <a:gd name="connsiteX3" fmla="*/ 1026319 w 1026319"/>
                  <a:gd name="connsiteY3" fmla="*/ 88900 h 685800"/>
                  <a:gd name="connsiteX4" fmla="*/ 800100 w 1026319"/>
                  <a:gd name="connsiteY4" fmla="*/ 393700 h 685800"/>
                  <a:gd name="connsiteX5" fmla="*/ 761968 w 1026319"/>
                  <a:gd name="connsiteY5" fmla="*/ 266676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53256 w 1026319"/>
                  <a:gd name="connsiteY2" fmla="*/ 0 h 685800"/>
                  <a:gd name="connsiteX3" fmla="*/ 1026319 w 1026319"/>
                  <a:gd name="connsiteY3" fmla="*/ 141288 h 685800"/>
                  <a:gd name="connsiteX4" fmla="*/ 800100 w 1026319"/>
                  <a:gd name="connsiteY4" fmla="*/ 393700 h 685800"/>
                  <a:gd name="connsiteX5" fmla="*/ 761968 w 1026319"/>
                  <a:gd name="connsiteY5" fmla="*/ 266676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532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61968 w 1026319"/>
                  <a:gd name="connsiteY5" fmla="*/ 266676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61968 w 1026319"/>
                  <a:gd name="connsiteY5" fmla="*/ 266676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61968 w 1026319"/>
                  <a:gd name="connsiteY5" fmla="*/ 300013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61936 w 1026319"/>
                  <a:gd name="connsiteY5" fmla="*/ 299989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61936 w 1026319"/>
                  <a:gd name="connsiteY5" fmla="*/ 271414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99218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61936 w 1026319"/>
                  <a:gd name="connsiteY5" fmla="*/ 271414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99218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61936 w 1026319"/>
                  <a:gd name="connsiteY5" fmla="*/ 271414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99218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61936 w 1026319"/>
                  <a:gd name="connsiteY5" fmla="*/ 271414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99218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61936 w 1026319"/>
                  <a:gd name="connsiteY5" fmla="*/ 271414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99218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90511 w 1026319"/>
                  <a:gd name="connsiteY5" fmla="*/ 302370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54857 w 1026319"/>
                  <a:gd name="connsiteY1" fmla="*/ 99218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90511 w 1026319"/>
                  <a:gd name="connsiteY5" fmla="*/ 302370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54857 w 1026319"/>
                  <a:gd name="connsiteY1" fmla="*/ 99218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90511 w 1026319"/>
                  <a:gd name="connsiteY5" fmla="*/ 302370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99218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90511 w 1026319"/>
                  <a:gd name="connsiteY5" fmla="*/ 302370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99218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61936 w 1026319"/>
                  <a:gd name="connsiteY5" fmla="*/ 302370 h 685800"/>
                  <a:gd name="connsiteX6" fmla="*/ 0 w 1026319"/>
                  <a:gd name="connsiteY6" fmla="*/ 685800 h 685800"/>
                  <a:gd name="connsiteX0" fmla="*/ 0 w 1026319"/>
                  <a:gd name="connsiteY0" fmla="*/ 716757 h 716757"/>
                  <a:gd name="connsiteX1" fmla="*/ 723900 w 1026319"/>
                  <a:gd name="connsiteY1" fmla="*/ 130175 h 716757"/>
                  <a:gd name="connsiteX2" fmla="*/ 641350 w 1026319"/>
                  <a:gd name="connsiteY2" fmla="*/ 0 h 716757"/>
                  <a:gd name="connsiteX3" fmla="*/ 1026319 w 1026319"/>
                  <a:gd name="connsiteY3" fmla="*/ 210345 h 716757"/>
                  <a:gd name="connsiteX4" fmla="*/ 800100 w 1026319"/>
                  <a:gd name="connsiteY4" fmla="*/ 424657 h 716757"/>
                  <a:gd name="connsiteX5" fmla="*/ 761936 w 1026319"/>
                  <a:gd name="connsiteY5" fmla="*/ 333327 h 716757"/>
                  <a:gd name="connsiteX6" fmla="*/ 0 w 1026319"/>
                  <a:gd name="connsiteY6" fmla="*/ 716757 h 716757"/>
                  <a:gd name="connsiteX0" fmla="*/ 0 w 1026319"/>
                  <a:gd name="connsiteY0" fmla="*/ 716757 h 716757"/>
                  <a:gd name="connsiteX1" fmla="*/ 695325 w 1026319"/>
                  <a:gd name="connsiteY1" fmla="*/ 130175 h 716757"/>
                  <a:gd name="connsiteX2" fmla="*/ 641350 w 1026319"/>
                  <a:gd name="connsiteY2" fmla="*/ 0 h 716757"/>
                  <a:gd name="connsiteX3" fmla="*/ 1026319 w 1026319"/>
                  <a:gd name="connsiteY3" fmla="*/ 210345 h 716757"/>
                  <a:gd name="connsiteX4" fmla="*/ 800100 w 1026319"/>
                  <a:gd name="connsiteY4" fmla="*/ 424657 h 716757"/>
                  <a:gd name="connsiteX5" fmla="*/ 761936 w 1026319"/>
                  <a:gd name="connsiteY5" fmla="*/ 333327 h 716757"/>
                  <a:gd name="connsiteX6" fmla="*/ 0 w 1026319"/>
                  <a:gd name="connsiteY6" fmla="*/ 716757 h 716757"/>
                  <a:gd name="connsiteX0" fmla="*/ 0 w 934879"/>
                  <a:gd name="connsiteY0" fmla="*/ 823437 h 823437"/>
                  <a:gd name="connsiteX1" fmla="*/ 603885 w 934879"/>
                  <a:gd name="connsiteY1" fmla="*/ 130175 h 823437"/>
                  <a:gd name="connsiteX2" fmla="*/ 549910 w 934879"/>
                  <a:gd name="connsiteY2" fmla="*/ 0 h 823437"/>
                  <a:gd name="connsiteX3" fmla="*/ 934879 w 934879"/>
                  <a:gd name="connsiteY3" fmla="*/ 210345 h 823437"/>
                  <a:gd name="connsiteX4" fmla="*/ 708660 w 934879"/>
                  <a:gd name="connsiteY4" fmla="*/ 424657 h 823437"/>
                  <a:gd name="connsiteX5" fmla="*/ 670496 w 934879"/>
                  <a:gd name="connsiteY5" fmla="*/ 333327 h 823437"/>
                  <a:gd name="connsiteX6" fmla="*/ 0 w 934879"/>
                  <a:gd name="connsiteY6" fmla="*/ 823437 h 823437"/>
                  <a:gd name="connsiteX0" fmla="*/ 0 w 972979"/>
                  <a:gd name="connsiteY0" fmla="*/ 772637 h 772637"/>
                  <a:gd name="connsiteX1" fmla="*/ 641985 w 972979"/>
                  <a:gd name="connsiteY1" fmla="*/ 130175 h 772637"/>
                  <a:gd name="connsiteX2" fmla="*/ 588010 w 972979"/>
                  <a:gd name="connsiteY2" fmla="*/ 0 h 772637"/>
                  <a:gd name="connsiteX3" fmla="*/ 972979 w 972979"/>
                  <a:gd name="connsiteY3" fmla="*/ 210345 h 772637"/>
                  <a:gd name="connsiteX4" fmla="*/ 746760 w 972979"/>
                  <a:gd name="connsiteY4" fmla="*/ 424657 h 772637"/>
                  <a:gd name="connsiteX5" fmla="*/ 708596 w 972979"/>
                  <a:gd name="connsiteY5" fmla="*/ 333327 h 772637"/>
                  <a:gd name="connsiteX6" fmla="*/ 0 w 972979"/>
                  <a:gd name="connsiteY6" fmla="*/ 772637 h 772637"/>
                  <a:gd name="connsiteX0" fmla="*/ 0 w 972979"/>
                  <a:gd name="connsiteY0" fmla="*/ 772637 h 772637"/>
                  <a:gd name="connsiteX1" fmla="*/ 641985 w 972979"/>
                  <a:gd name="connsiteY1" fmla="*/ 130175 h 772637"/>
                  <a:gd name="connsiteX2" fmla="*/ 588010 w 972979"/>
                  <a:gd name="connsiteY2" fmla="*/ 0 h 772637"/>
                  <a:gd name="connsiteX3" fmla="*/ 972979 w 972979"/>
                  <a:gd name="connsiteY3" fmla="*/ 210345 h 772637"/>
                  <a:gd name="connsiteX4" fmla="*/ 746760 w 972979"/>
                  <a:gd name="connsiteY4" fmla="*/ 424657 h 772637"/>
                  <a:gd name="connsiteX5" fmla="*/ 708596 w 972979"/>
                  <a:gd name="connsiteY5" fmla="*/ 333327 h 772637"/>
                  <a:gd name="connsiteX6" fmla="*/ 0 w 972979"/>
                  <a:gd name="connsiteY6" fmla="*/ 772637 h 772637"/>
                  <a:gd name="connsiteX0" fmla="*/ 0 w 972979"/>
                  <a:gd name="connsiteY0" fmla="*/ 772637 h 772637"/>
                  <a:gd name="connsiteX1" fmla="*/ 641985 w 972979"/>
                  <a:gd name="connsiteY1" fmla="*/ 130175 h 772637"/>
                  <a:gd name="connsiteX2" fmla="*/ 588010 w 972979"/>
                  <a:gd name="connsiteY2" fmla="*/ 0 h 772637"/>
                  <a:gd name="connsiteX3" fmla="*/ 972979 w 972979"/>
                  <a:gd name="connsiteY3" fmla="*/ 210345 h 772637"/>
                  <a:gd name="connsiteX4" fmla="*/ 746760 w 972979"/>
                  <a:gd name="connsiteY4" fmla="*/ 424657 h 772637"/>
                  <a:gd name="connsiteX5" fmla="*/ 708596 w 972979"/>
                  <a:gd name="connsiteY5" fmla="*/ 333327 h 772637"/>
                  <a:gd name="connsiteX6" fmla="*/ 0 w 972979"/>
                  <a:gd name="connsiteY6" fmla="*/ 772637 h 772637"/>
                  <a:gd name="connsiteX0" fmla="*/ 0 w 972979"/>
                  <a:gd name="connsiteY0" fmla="*/ 772637 h 772637"/>
                  <a:gd name="connsiteX1" fmla="*/ 641985 w 972979"/>
                  <a:gd name="connsiteY1" fmla="*/ 130175 h 772637"/>
                  <a:gd name="connsiteX2" fmla="*/ 588010 w 972979"/>
                  <a:gd name="connsiteY2" fmla="*/ 0 h 772637"/>
                  <a:gd name="connsiteX3" fmla="*/ 972979 w 972979"/>
                  <a:gd name="connsiteY3" fmla="*/ 210345 h 772637"/>
                  <a:gd name="connsiteX4" fmla="*/ 746760 w 972979"/>
                  <a:gd name="connsiteY4" fmla="*/ 424657 h 772637"/>
                  <a:gd name="connsiteX5" fmla="*/ 708596 w 972979"/>
                  <a:gd name="connsiteY5" fmla="*/ 333327 h 772637"/>
                  <a:gd name="connsiteX6" fmla="*/ 0 w 972979"/>
                  <a:gd name="connsiteY6" fmla="*/ 772637 h 772637"/>
                  <a:gd name="connsiteX0" fmla="*/ 0 w 972979"/>
                  <a:gd name="connsiteY0" fmla="*/ 772637 h 772637"/>
                  <a:gd name="connsiteX1" fmla="*/ 641985 w 972979"/>
                  <a:gd name="connsiteY1" fmla="*/ 130175 h 772637"/>
                  <a:gd name="connsiteX2" fmla="*/ 588010 w 972979"/>
                  <a:gd name="connsiteY2" fmla="*/ 0 h 772637"/>
                  <a:gd name="connsiteX3" fmla="*/ 972979 w 972979"/>
                  <a:gd name="connsiteY3" fmla="*/ 210345 h 772637"/>
                  <a:gd name="connsiteX4" fmla="*/ 746760 w 972979"/>
                  <a:gd name="connsiteY4" fmla="*/ 424657 h 772637"/>
                  <a:gd name="connsiteX5" fmla="*/ 708596 w 972979"/>
                  <a:gd name="connsiteY5" fmla="*/ 333327 h 772637"/>
                  <a:gd name="connsiteX6" fmla="*/ 0 w 972979"/>
                  <a:gd name="connsiteY6" fmla="*/ 772637 h 772637"/>
                  <a:gd name="connsiteX0" fmla="*/ 0 w 972979"/>
                  <a:gd name="connsiteY0" fmla="*/ 772637 h 772637"/>
                  <a:gd name="connsiteX1" fmla="*/ 641985 w 972979"/>
                  <a:gd name="connsiteY1" fmla="*/ 130175 h 772637"/>
                  <a:gd name="connsiteX2" fmla="*/ 588010 w 972979"/>
                  <a:gd name="connsiteY2" fmla="*/ 0 h 772637"/>
                  <a:gd name="connsiteX3" fmla="*/ 972979 w 972979"/>
                  <a:gd name="connsiteY3" fmla="*/ 210345 h 772637"/>
                  <a:gd name="connsiteX4" fmla="*/ 746760 w 972979"/>
                  <a:gd name="connsiteY4" fmla="*/ 424657 h 772637"/>
                  <a:gd name="connsiteX5" fmla="*/ 708596 w 972979"/>
                  <a:gd name="connsiteY5" fmla="*/ 333327 h 772637"/>
                  <a:gd name="connsiteX6" fmla="*/ 0 w 972979"/>
                  <a:gd name="connsiteY6" fmla="*/ 772637 h 772637"/>
                  <a:gd name="connsiteX0" fmla="*/ 0 w 1040280"/>
                  <a:gd name="connsiteY0" fmla="*/ 688413 h 688413"/>
                  <a:gd name="connsiteX1" fmla="*/ 709286 w 1040280"/>
                  <a:gd name="connsiteY1" fmla="*/ 130175 h 688413"/>
                  <a:gd name="connsiteX2" fmla="*/ 655311 w 1040280"/>
                  <a:gd name="connsiteY2" fmla="*/ 0 h 688413"/>
                  <a:gd name="connsiteX3" fmla="*/ 1040280 w 1040280"/>
                  <a:gd name="connsiteY3" fmla="*/ 210345 h 688413"/>
                  <a:gd name="connsiteX4" fmla="*/ 814061 w 1040280"/>
                  <a:gd name="connsiteY4" fmla="*/ 424657 h 688413"/>
                  <a:gd name="connsiteX5" fmla="*/ 775897 w 1040280"/>
                  <a:gd name="connsiteY5" fmla="*/ 333327 h 688413"/>
                  <a:gd name="connsiteX6" fmla="*/ 0 w 1040280"/>
                  <a:gd name="connsiteY6" fmla="*/ 688413 h 688413"/>
                  <a:gd name="connsiteX0" fmla="*/ 0 w 1040280"/>
                  <a:gd name="connsiteY0" fmla="*/ 688413 h 688413"/>
                  <a:gd name="connsiteX1" fmla="*/ 709286 w 1040280"/>
                  <a:gd name="connsiteY1" fmla="*/ 130175 h 688413"/>
                  <a:gd name="connsiteX2" fmla="*/ 655311 w 1040280"/>
                  <a:gd name="connsiteY2" fmla="*/ 0 h 688413"/>
                  <a:gd name="connsiteX3" fmla="*/ 1040280 w 1040280"/>
                  <a:gd name="connsiteY3" fmla="*/ 210345 h 688413"/>
                  <a:gd name="connsiteX4" fmla="*/ 814061 w 1040280"/>
                  <a:gd name="connsiteY4" fmla="*/ 424657 h 688413"/>
                  <a:gd name="connsiteX5" fmla="*/ 775897 w 1040280"/>
                  <a:gd name="connsiteY5" fmla="*/ 333327 h 688413"/>
                  <a:gd name="connsiteX6" fmla="*/ 0 w 1040280"/>
                  <a:gd name="connsiteY6" fmla="*/ 688413 h 688413"/>
                  <a:gd name="connsiteX0" fmla="*/ 0 w 1040280"/>
                  <a:gd name="connsiteY0" fmla="*/ 688413 h 688413"/>
                  <a:gd name="connsiteX1" fmla="*/ 709286 w 1040280"/>
                  <a:gd name="connsiteY1" fmla="*/ 130175 h 688413"/>
                  <a:gd name="connsiteX2" fmla="*/ 655311 w 1040280"/>
                  <a:gd name="connsiteY2" fmla="*/ 0 h 688413"/>
                  <a:gd name="connsiteX3" fmla="*/ 1040280 w 1040280"/>
                  <a:gd name="connsiteY3" fmla="*/ 210345 h 688413"/>
                  <a:gd name="connsiteX4" fmla="*/ 814061 w 1040280"/>
                  <a:gd name="connsiteY4" fmla="*/ 424657 h 688413"/>
                  <a:gd name="connsiteX5" fmla="*/ 775897 w 1040280"/>
                  <a:gd name="connsiteY5" fmla="*/ 333327 h 688413"/>
                  <a:gd name="connsiteX6" fmla="*/ 0 w 1040280"/>
                  <a:gd name="connsiteY6" fmla="*/ 688413 h 688413"/>
                  <a:gd name="connsiteX0" fmla="*/ 0 w 1040280"/>
                  <a:gd name="connsiteY0" fmla="*/ 688413 h 688413"/>
                  <a:gd name="connsiteX1" fmla="*/ 709286 w 1040280"/>
                  <a:gd name="connsiteY1" fmla="*/ 130175 h 688413"/>
                  <a:gd name="connsiteX2" fmla="*/ 655311 w 1040280"/>
                  <a:gd name="connsiteY2" fmla="*/ 0 h 688413"/>
                  <a:gd name="connsiteX3" fmla="*/ 1040280 w 1040280"/>
                  <a:gd name="connsiteY3" fmla="*/ 210345 h 688413"/>
                  <a:gd name="connsiteX4" fmla="*/ 814061 w 1040280"/>
                  <a:gd name="connsiteY4" fmla="*/ 424657 h 688413"/>
                  <a:gd name="connsiteX5" fmla="*/ 775897 w 1040280"/>
                  <a:gd name="connsiteY5" fmla="*/ 333327 h 688413"/>
                  <a:gd name="connsiteX6" fmla="*/ 0 w 1040280"/>
                  <a:gd name="connsiteY6" fmla="*/ 688413 h 688413"/>
                  <a:gd name="connsiteX0" fmla="*/ 0 w 1040280"/>
                  <a:gd name="connsiteY0" fmla="*/ 688413 h 688413"/>
                  <a:gd name="connsiteX1" fmla="*/ 709286 w 1040280"/>
                  <a:gd name="connsiteY1" fmla="*/ 130175 h 688413"/>
                  <a:gd name="connsiteX2" fmla="*/ 655311 w 1040280"/>
                  <a:gd name="connsiteY2" fmla="*/ 0 h 688413"/>
                  <a:gd name="connsiteX3" fmla="*/ 1040280 w 1040280"/>
                  <a:gd name="connsiteY3" fmla="*/ 210345 h 688413"/>
                  <a:gd name="connsiteX4" fmla="*/ 814061 w 1040280"/>
                  <a:gd name="connsiteY4" fmla="*/ 424657 h 688413"/>
                  <a:gd name="connsiteX5" fmla="*/ 775897 w 1040280"/>
                  <a:gd name="connsiteY5" fmla="*/ 333327 h 688413"/>
                  <a:gd name="connsiteX6" fmla="*/ 0 w 1040280"/>
                  <a:gd name="connsiteY6" fmla="*/ 688413 h 688413"/>
                  <a:gd name="connsiteX0" fmla="*/ 0 w 1040280"/>
                  <a:gd name="connsiteY0" fmla="*/ 688413 h 688413"/>
                  <a:gd name="connsiteX1" fmla="*/ 709286 w 1040280"/>
                  <a:gd name="connsiteY1" fmla="*/ 130175 h 688413"/>
                  <a:gd name="connsiteX2" fmla="*/ 655311 w 1040280"/>
                  <a:gd name="connsiteY2" fmla="*/ 0 h 688413"/>
                  <a:gd name="connsiteX3" fmla="*/ 1040280 w 1040280"/>
                  <a:gd name="connsiteY3" fmla="*/ 210345 h 688413"/>
                  <a:gd name="connsiteX4" fmla="*/ 814061 w 1040280"/>
                  <a:gd name="connsiteY4" fmla="*/ 424657 h 688413"/>
                  <a:gd name="connsiteX5" fmla="*/ 775897 w 1040280"/>
                  <a:gd name="connsiteY5" fmla="*/ 333327 h 688413"/>
                  <a:gd name="connsiteX6" fmla="*/ 0 w 1040280"/>
                  <a:gd name="connsiteY6" fmla="*/ 688413 h 688413"/>
                  <a:gd name="connsiteX0" fmla="*/ 0 w 1040280"/>
                  <a:gd name="connsiteY0" fmla="*/ 688413 h 688413"/>
                  <a:gd name="connsiteX1" fmla="*/ 709286 w 1040280"/>
                  <a:gd name="connsiteY1" fmla="*/ 130175 h 688413"/>
                  <a:gd name="connsiteX2" fmla="*/ 655311 w 1040280"/>
                  <a:gd name="connsiteY2" fmla="*/ 0 h 688413"/>
                  <a:gd name="connsiteX3" fmla="*/ 1040280 w 1040280"/>
                  <a:gd name="connsiteY3" fmla="*/ 210345 h 688413"/>
                  <a:gd name="connsiteX4" fmla="*/ 814061 w 1040280"/>
                  <a:gd name="connsiteY4" fmla="*/ 424657 h 688413"/>
                  <a:gd name="connsiteX5" fmla="*/ 775897 w 1040280"/>
                  <a:gd name="connsiteY5" fmla="*/ 333327 h 688413"/>
                  <a:gd name="connsiteX6" fmla="*/ 0 w 1040280"/>
                  <a:gd name="connsiteY6" fmla="*/ 688413 h 688413"/>
                  <a:gd name="connsiteX0" fmla="*/ 0 w 1040280"/>
                  <a:gd name="connsiteY0" fmla="*/ 688413 h 688413"/>
                  <a:gd name="connsiteX1" fmla="*/ 709286 w 1040280"/>
                  <a:gd name="connsiteY1" fmla="*/ 130175 h 688413"/>
                  <a:gd name="connsiteX2" fmla="*/ 655311 w 1040280"/>
                  <a:gd name="connsiteY2" fmla="*/ 0 h 688413"/>
                  <a:gd name="connsiteX3" fmla="*/ 1040280 w 1040280"/>
                  <a:gd name="connsiteY3" fmla="*/ 210345 h 688413"/>
                  <a:gd name="connsiteX4" fmla="*/ 814061 w 1040280"/>
                  <a:gd name="connsiteY4" fmla="*/ 424657 h 688413"/>
                  <a:gd name="connsiteX5" fmla="*/ 775897 w 1040280"/>
                  <a:gd name="connsiteY5" fmla="*/ 333327 h 688413"/>
                  <a:gd name="connsiteX6" fmla="*/ 0 w 1040280"/>
                  <a:gd name="connsiteY6" fmla="*/ 688413 h 688413"/>
                  <a:gd name="connsiteX0" fmla="*/ 0 w 1040280"/>
                  <a:gd name="connsiteY0" fmla="*/ 662515 h 662515"/>
                  <a:gd name="connsiteX1" fmla="*/ 709286 w 1040280"/>
                  <a:gd name="connsiteY1" fmla="*/ 104277 h 662515"/>
                  <a:gd name="connsiteX2" fmla="*/ 667388 w 1040280"/>
                  <a:gd name="connsiteY2" fmla="*/ 0 h 662515"/>
                  <a:gd name="connsiteX3" fmla="*/ 1040280 w 1040280"/>
                  <a:gd name="connsiteY3" fmla="*/ 184447 h 662515"/>
                  <a:gd name="connsiteX4" fmla="*/ 814061 w 1040280"/>
                  <a:gd name="connsiteY4" fmla="*/ 398759 h 662515"/>
                  <a:gd name="connsiteX5" fmla="*/ 775897 w 1040280"/>
                  <a:gd name="connsiteY5" fmla="*/ 307429 h 662515"/>
                  <a:gd name="connsiteX6" fmla="*/ 0 w 1040280"/>
                  <a:gd name="connsiteY6" fmla="*/ 662515 h 662515"/>
                  <a:gd name="connsiteX0" fmla="*/ 0 w 1040280"/>
                  <a:gd name="connsiteY0" fmla="*/ 653883 h 653883"/>
                  <a:gd name="connsiteX1" fmla="*/ 709286 w 1040280"/>
                  <a:gd name="connsiteY1" fmla="*/ 95645 h 653883"/>
                  <a:gd name="connsiteX2" fmla="*/ 671413 w 1040280"/>
                  <a:gd name="connsiteY2" fmla="*/ 0 h 653883"/>
                  <a:gd name="connsiteX3" fmla="*/ 1040280 w 1040280"/>
                  <a:gd name="connsiteY3" fmla="*/ 175815 h 653883"/>
                  <a:gd name="connsiteX4" fmla="*/ 814061 w 1040280"/>
                  <a:gd name="connsiteY4" fmla="*/ 390127 h 653883"/>
                  <a:gd name="connsiteX5" fmla="*/ 775897 w 1040280"/>
                  <a:gd name="connsiteY5" fmla="*/ 298797 h 653883"/>
                  <a:gd name="connsiteX6" fmla="*/ 0 w 1040280"/>
                  <a:gd name="connsiteY6" fmla="*/ 653883 h 653883"/>
                  <a:gd name="connsiteX0" fmla="*/ 0 w 1031222"/>
                  <a:gd name="connsiteY0" fmla="*/ 653883 h 653883"/>
                  <a:gd name="connsiteX1" fmla="*/ 709286 w 1031222"/>
                  <a:gd name="connsiteY1" fmla="*/ 95645 h 653883"/>
                  <a:gd name="connsiteX2" fmla="*/ 671413 w 1031222"/>
                  <a:gd name="connsiteY2" fmla="*/ 0 h 653883"/>
                  <a:gd name="connsiteX3" fmla="*/ 1031222 w 1031222"/>
                  <a:gd name="connsiteY3" fmla="*/ 156392 h 653883"/>
                  <a:gd name="connsiteX4" fmla="*/ 814061 w 1031222"/>
                  <a:gd name="connsiteY4" fmla="*/ 390127 h 653883"/>
                  <a:gd name="connsiteX5" fmla="*/ 775897 w 1031222"/>
                  <a:gd name="connsiteY5" fmla="*/ 298797 h 653883"/>
                  <a:gd name="connsiteX6" fmla="*/ 0 w 1031222"/>
                  <a:gd name="connsiteY6" fmla="*/ 653883 h 653883"/>
                  <a:gd name="connsiteX0" fmla="*/ 0 w 1024177"/>
                  <a:gd name="connsiteY0" fmla="*/ 653883 h 653883"/>
                  <a:gd name="connsiteX1" fmla="*/ 709286 w 1024177"/>
                  <a:gd name="connsiteY1" fmla="*/ 95645 h 653883"/>
                  <a:gd name="connsiteX2" fmla="*/ 671413 w 1024177"/>
                  <a:gd name="connsiteY2" fmla="*/ 0 h 653883"/>
                  <a:gd name="connsiteX3" fmla="*/ 1024177 w 1024177"/>
                  <a:gd name="connsiteY3" fmla="*/ 141284 h 653883"/>
                  <a:gd name="connsiteX4" fmla="*/ 814061 w 1024177"/>
                  <a:gd name="connsiteY4" fmla="*/ 390127 h 653883"/>
                  <a:gd name="connsiteX5" fmla="*/ 775897 w 1024177"/>
                  <a:gd name="connsiteY5" fmla="*/ 298797 h 653883"/>
                  <a:gd name="connsiteX6" fmla="*/ 0 w 1024177"/>
                  <a:gd name="connsiteY6" fmla="*/ 653883 h 653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24177" h="653883">
                    <a:moveTo>
                      <a:pt x="0" y="653883"/>
                    </a:moveTo>
                    <a:cubicBezTo>
                      <a:pt x="62715" y="501228"/>
                      <a:pt x="256539" y="248412"/>
                      <a:pt x="709286" y="95645"/>
                    </a:cubicBezTo>
                    <a:lnTo>
                      <a:pt x="671413" y="0"/>
                    </a:lnTo>
                    <a:lnTo>
                      <a:pt x="1024177" y="141284"/>
                    </a:lnTo>
                    <a:lnTo>
                      <a:pt x="814061" y="390127"/>
                    </a:lnTo>
                    <a:lnTo>
                      <a:pt x="775897" y="298797"/>
                    </a:lnTo>
                    <a:cubicBezTo>
                      <a:pt x="485595" y="351098"/>
                      <a:pt x="194624" y="458957"/>
                      <a:pt x="0" y="653883"/>
                    </a:cubicBezTo>
                    <a:close/>
                  </a:path>
                </a:pathLst>
              </a:cu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800" b="1" kern="0">
                  <a:solidFill>
                    <a:schemeClr val="bg1"/>
                  </a:solidFill>
                  <a:latin typeface="隶书" panose="02010509060101010101" pitchFamily="49" charset="-122"/>
                  <a:ea typeface="隶书" panose="02010509060101010101" pitchFamily="49" charset="-122"/>
                </a:endParaRPr>
              </a:p>
            </p:txBody>
          </p:sp>
          <p:sp>
            <p:nvSpPr>
              <p:cNvPr id="20" name="椭圆 19"/>
              <p:cNvSpPr>
                <a:spLocks noChangeAspect="1"/>
              </p:cNvSpPr>
              <p:nvPr/>
            </p:nvSpPr>
            <p:spPr>
              <a:xfrm>
                <a:off x="3203539" y="1786731"/>
                <a:ext cx="2663694" cy="2662879"/>
              </a:xfrm>
              <a:prstGeom prst="ellipse">
                <a:avLst/>
              </a:prstGeom>
              <a:grpFill/>
              <a:ln w="25400" cap="flat" cmpd="sng" algn="ctr">
                <a:noFill/>
                <a:prstDash val="sysDash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800" b="1" kern="0">
                  <a:solidFill>
                    <a:schemeClr val="bg1"/>
                  </a:solidFill>
                  <a:latin typeface="隶书" panose="02010509060101010101" pitchFamily="49" charset="-122"/>
                  <a:ea typeface="隶书" panose="02010509060101010101" pitchFamily="49" charset="-122"/>
                </a:endParaRPr>
              </a:p>
            </p:txBody>
          </p:sp>
        </p:grpSp>
        <p:sp>
          <p:nvSpPr>
            <p:cNvPr id="13" name="任意多边形 12"/>
            <p:cNvSpPr>
              <a:spLocks noChangeAspect="1"/>
            </p:cNvSpPr>
            <p:nvPr/>
          </p:nvSpPr>
          <p:spPr bwMode="auto">
            <a:xfrm rot="19778451" flipH="1">
              <a:off x="3694924" y="875186"/>
              <a:ext cx="1128464" cy="720695"/>
            </a:xfrm>
            <a:custGeom>
              <a:avLst/>
              <a:gdLst>
                <a:gd name="connsiteX0" fmla="*/ 0 w 990600"/>
                <a:gd name="connsiteY0" fmla="*/ 685800 h 685800"/>
                <a:gd name="connsiteX1" fmla="*/ 723900 w 990600"/>
                <a:gd name="connsiteY1" fmla="*/ 177800 h 685800"/>
                <a:gd name="connsiteX2" fmla="*/ 622300 w 990600"/>
                <a:gd name="connsiteY2" fmla="*/ 0 h 685800"/>
                <a:gd name="connsiteX3" fmla="*/ 990600 w 990600"/>
                <a:gd name="connsiteY3" fmla="*/ 88900 h 685800"/>
                <a:gd name="connsiteX4" fmla="*/ 800100 w 990600"/>
                <a:gd name="connsiteY4" fmla="*/ 393700 h 685800"/>
                <a:gd name="connsiteX5" fmla="*/ 762000 w 990600"/>
                <a:gd name="connsiteY5" fmla="*/ 266700 h 685800"/>
                <a:gd name="connsiteX6" fmla="*/ 0 w 990600"/>
                <a:gd name="connsiteY6" fmla="*/ 685800 h 685800"/>
                <a:gd name="connsiteX0" fmla="*/ 0 w 990600"/>
                <a:gd name="connsiteY0" fmla="*/ 685800 h 685800"/>
                <a:gd name="connsiteX1" fmla="*/ 723900 w 990600"/>
                <a:gd name="connsiteY1" fmla="*/ 177800 h 685800"/>
                <a:gd name="connsiteX2" fmla="*/ 622300 w 990600"/>
                <a:gd name="connsiteY2" fmla="*/ 0 h 685800"/>
                <a:gd name="connsiteX3" fmla="*/ 990600 w 990600"/>
                <a:gd name="connsiteY3" fmla="*/ 88900 h 685800"/>
                <a:gd name="connsiteX4" fmla="*/ 800100 w 990600"/>
                <a:gd name="connsiteY4" fmla="*/ 393700 h 685800"/>
                <a:gd name="connsiteX5" fmla="*/ 762000 w 990600"/>
                <a:gd name="connsiteY5" fmla="*/ 266700 h 685800"/>
                <a:gd name="connsiteX6" fmla="*/ 0 w 990600"/>
                <a:gd name="connsiteY6" fmla="*/ 685800 h 685800"/>
                <a:gd name="connsiteX0" fmla="*/ 0 w 990600"/>
                <a:gd name="connsiteY0" fmla="*/ 685800 h 685800"/>
                <a:gd name="connsiteX1" fmla="*/ 723900 w 990600"/>
                <a:gd name="connsiteY1" fmla="*/ 177800 h 685800"/>
                <a:gd name="connsiteX2" fmla="*/ 711200 w 990600"/>
                <a:gd name="connsiteY2" fmla="*/ 165100 h 685800"/>
                <a:gd name="connsiteX3" fmla="*/ 622300 w 990600"/>
                <a:gd name="connsiteY3" fmla="*/ 0 h 685800"/>
                <a:gd name="connsiteX4" fmla="*/ 990600 w 990600"/>
                <a:gd name="connsiteY4" fmla="*/ 88900 h 685800"/>
                <a:gd name="connsiteX5" fmla="*/ 800100 w 990600"/>
                <a:gd name="connsiteY5" fmla="*/ 393700 h 685800"/>
                <a:gd name="connsiteX6" fmla="*/ 762000 w 990600"/>
                <a:gd name="connsiteY6" fmla="*/ 266700 h 685800"/>
                <a:gd name="connsiteX7" fmla="*/ 0 w 990600"/>
                <a:gd name="connsiteY7" fmla="*/ 685800 h 685800"/>
                <a:gd name="connsiteX0" fmla="*/ 0 w 990600"/>
                <a:gd name="connsiteY0" fmla="*/ 685800 h 685800"/>
                <a:gd name="connsiteX1" fmla="*/ 723900 w 990600"/>
                <a:gd name="connsiteY1" fmla="*/ 177800 h 685800"/>
                <a:gd name="connsiteX2" fmla="*/ 622300 w 990600"/>
                <a:gd name="connsiteY2" fmla="*/ 0 h 685800"/>
                <a:gd name="connsiteX3" fmla="*/ 990600 w 990600"/>
                <a:gd name="connsiteY3" fmla="*/ 88900 h 685800"/>
                <a:gd name="connsiteX4" fmla="*/ 800100 w 990600"/>
                <a:gd name="connsiteY4" fmla="*/ 393700 h 685800"/>
                <a:gd name="connsiteX5" fmla="*/ 762000 w 990600"/>
                <a:gd name="connsiteY5" fmla="*/ 266700 h 685800"/>
                <a:gd name="connsiteX6" fmla="*/ 0 w 990600"/>
                <a:gd name="connsiteY6" fmla="*/ 685800 h 685800"/>
                <a:gd name="connsiteX0" fmla="*/ 0 w 990600"/>
                <a:gd name="connsiteY0" fmla="*/ 685800 h 685800"/>
                <a:gd name="connsiteX1" fmla="*/ 723900 w 990600"/>
                <a:gd name="connsiteY1" fmla="*/ 177800 h 685800"/>
                <a:gd name="connsiteX2" fmla="*/ 622300 w 990600"/>
                <a:gd name="connsiteY2" fmla="*/ 0 h 685800"/>
                <a:gd name="connsiteX3" fmla="*/ 990600 w 990600"/>
                <a:gd name="connsiteY3" fmla="*/ 88900 h 685800"/>
                <a:gd name="connsiteX4" fmla="*/ 800100 w 990600"/>
                <a:gd name="connsiteY4" fmla="*/ 393700 h 685800"/>
                <a:gd name="connsiteX5" fmla="*/ 761968 w 990600"/>
                <a:gd name="connsiteY5" fmla="*/ 266676 h 685800"/>
                <a:gd name="connsiteX6" fmla="*/ 0 w 990600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177800 h 685800"/>
                <a:gd name="connsiteX2" fmla="*/ 622300 w 1026319"/>
                <a:gd name="connsiteY2" fmla="*/ 0 h 685800"/>
                <a:gd name="connsiteX3" fmla="*/ 1026319 w 1026319"/>
                <a:gd name="connsiteY3" fmla="*/ 88900 h 685800"/>
                <a:gd name="connsiteX4" fmla="*/ 800100 w 1026319"/>
                <a:gd name="connsiteY4" fmla="*/ 393700 h 685800"/>
                <a:gd name="connsiteX5" fmla="*/ 761968 w 1026319"/>
                <a:gd name="connsiteY5" fmla="*/ 266676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177800 h 685800"/>
                <a:gd name="connsiteX2" fmla="*/ 653256 w 1026319"/>
                <a:gd name="connsiteY2" fmla="*/ 0 h 685800"/>
                <a:gd name="connsiteX3" fmla="*/ 1026319 w 1026319"/>
                <a:gd name="connsiteY3" fmla="*/ 88900 h 685800"/>
                <a:gd name="connsiteX4" fmla="*/ 800100 w 1026319"/>
                <a:gd name="connsiteY4" fmla="*/ 393700 h 685800"/>
                <a:gd name="connsiteX5" fmla="*/ 761968 w 1026319"/>
                <a:gd name="connsiteY5" fmla="*/ 266676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127793 h 685800"/>
                <a:gd name="connsiteX2" fmla="*/ 653256 w 1026319"/>
                <a:gd name="connsiteY2" fmla="*/ 0 h 685800"/>
                <a:gd name="connsiteX3" fmla="*/ 1026319 w 1026319"/>
                <a:gd name="connsiteY3" fmla="*/ 88900 h 685800"/>
                <a:gd name="connsiteX4" fmla="*/ 800100 w 1026319"/>
                <a:gd name="connsiteY4" fmla="*/ 393700 h 685800"/>
                <a:gd name="connsiteX5" fmla="*/ 761968 w 1026319"/>
                <a:gd name="connsiteY5" fmla="*/ 266676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127793 h 685800"/>
                <a:gd name="connsiteX2" fmla="*/ 653256 w 1026319"/>
                <a:gd name="connsiteY2" fmla="*/ 0 h 685800"/>
                <a:gd name="connsiteX3" fmla="*/ 1026319 w 1026319"/>
                <a:gd name="connsiteY3" fmla="*/ 88900 h 685800"/>
                <a:gd name="connsiteX4" fmla="*/ 800100 w 1026319"/>
                <a:gd name="connsiteY4" fmla="*/ 393700 h 685800"/>
                <a:gd name="connsiteX5" fmla="*/ 761968 w 1026319"/>
                <a:gd name="connsiteY5" fmla="*/ 266676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127793 h 685800"/>
                <a:gd name="connsiteX2" fmla="*/ 653256 w 1026319"/>
                <a:gd name="connsiteY2" fmla="*/ 0 h 685800"/>
                <a:gd name="connsiteX3" fmla="*/ 1026319 w 1026319"/>
                <a:gd name="connsiteY3" fmla="*/ 88900 h 685800"/>
                <a:gd name="connsiteX4" fmla="*/ 800100 w 1026319"/>
                <a:gd name="connsiteY4" fmla="*/ 393700 h 685800"/>
                <a:gd name="connsiteX5" fmla="*/ 761968 w 1026319"/>
                <a:gd name="connsiteY5" fmla="*/ 266676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127793 h 685800"/>
                <a:gd name="connsiteX2" fmla="*/ 653256 w 1026319"/>
                <a:gd name="connsiteY2" fmla="*/ 0 h 685800"/>
                <a:gd name="connsiteX3" fmla="*/ 1026319 w 1026319"/>
                <a:gd name="connsiteY3" fmla="*/ 88900 h 685800"/>
                <a:gd name="connsiteX4" fmla="*/ 800100 w 1026319"/>
                <a:gd name="connsiteY4" fmla="*/ 393700 h 685800"/>
                <a:gd name="connsiteX5" fmla="*/ 761968 w 1026319"/>
                <a:gd name="connsiteY5" fmla="*/ 266676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127793 h 685800"/>
                <a:gd name="connsiteX2" fmla="*/ 653256 w 1026319"/>
                <a:gd name="connsiteY2" fmla="*/ 0 h 685800"/>
                <a:gd name="connsiteX3" fmla="*/ 1026319 w 1026319"/>
                <a:gd name="connsiteY3" fmla="*/ 88900 h 685800"/>
                <a:gd name="connsiteX4" fmla="*/ 800100 w 1026319"/>
                <a:gd name="connsiteY4" fmla="*/ 393700 h 685800"/>
                <a:gd name="connsiteX5" fmla="*/ 761968 w 1026319"/>
                <a:gd name="connsiteY5" fmla="*/ 266676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127793 h 685800"/>
                <a:gd name="connsiteX2" fmla="*/ 653256 w 1026319"/>
                <a:gd name="connsiteY2" fmla="*/ 0 h 685800"/>
                <a:gd name="connsiteX3" fmla="*/ 1026319 w 1026319"/>
                <a:gd name="connsiteY3" fmla="*/ 141288 h 685800"/>
                <a:gd name="connsiteX4" fmla="*/ 800100 w 1026319"/>
                <a:gd name="connsiteY4" fmla="*/ 393700 h 685800"/>
                <a:gd name="connsiteX5" fmla="*/ 761968 w 1026319"/>
                <a:gd name="connsiteY5" fmla="*/ 266676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127793 h 685800"/>
                <a:gd name="connsiteX2" fmla="*/ 653256 w 1026319"/>
                <a:gd name="connsiteY2" fmla="*/ 0 h 685800"/>
                <a:gd name="connsiteX3" fmla="*/ 1026319 w 1026319"/>
                <a:gd name="connsiteY3" fmla="*/ 179388 h 685800"/>
                <a:gd name="connsiteX4" fmla="*/ 800100 w 1026319"/>
                <a:gd name="connsiteY4" fmla="*/ 393700 h 685800"/>
                <a:gd name="connsiteX5" fmla="*/ 761968 w 1026319"/>
                <a:gd name="connsiteY5" fmla="*/ 266676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127793 h 685800"/>
                <a:gd name="connsiteX2" fmla="*/ 691356 w 1026319"/>
                <a:gd name="connsiteY2" fmla="*/ 0 h 685800"/>
                <a:gd name="connsiteX3" fmla="*/ 1026319 w 1026319"/>
                <a:gd name="connsiteY3" fmla="*/ 179388 h 685800"/>
                <a:gd name="connsiteX4" fmla="*/ 800100 w 1026319"/>
                <a:gd name="connsiteY4" fmla="*/ 393700 h 685800"/>
                <a:gd name="connsiteX5" fmla="*/ 761968 w 1026319"/>
                <a:gd name="connsiteY5" fmla="*/ 266676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127793 h 685800"/>
                <a:gd name="connsiteX2" fmla="*/ 691356 w 1026319"/>
                <a:gd name="connsiteY2" fmla="*/ 0 h 685800"/>
                <a:gd name="connsiteX3" fmla="*/ 1026319 w 1026319"/>
                <a:gd name="connsiteY3" fmla="*/ 179388 h 685800"/>
                <a:gd name="connsiteX4" fmla="*/ 800100 w 1026319"/>
                <a:gd name="connsiteY4" fmla="*/ 393700 h 685800"/>
                <a:gd name="connsiteX5" fmla="*/ 761968 w 1026319"/>
                <a:gd name="connsiteY5" fmla="*/ 300013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127793 h 685800"/>
                <a:gd name="connsiteX2" fmla="*/ 691356 w 1026319"/>
                <a:gd name="connsiteY2" fmla="*/ 0 h 685800"/>
                <a:gd name="connsiteX3" fmla="*/ 1026319 w 1026319"/>
                <a:gd name="connsiteY3" fmla="*/ 179388 h 685800"/>
                <a:gd name="connsiteX4" fmla="*/ 800100 w 1026319"/>
                <a:gd name="connsiteY4" fmla="*/ 393700 h 685800"/>
                <a:gd name="connsiteX5" fmla="*/ 761936 w 1026319"/>
                <a:gd name="connsiteY5" fmla="*/ 299989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127793 h 685800"/>
                <a:gd name="connsiteX2" fmla="*/ 691356 w 1026319"/>
                <a:gd name="connsiteY2" fmla="*/ 0 h 685800"/>
                <a:gd name="connsiteX3" fmla="*/ 1026319 w 1026319"/>
                <a:gd name="connsiteY3" fmla="*/ 179388 h 685800"/>
                <a:gd name="connsiteX4" fmla="*/ 800100 w 1026319"/>
                <a:gd name="connsiteY4" fmla="*/ 393700 h 685800"/>
                <a:gd name="connsiteX5" fmla="*/ 761936 w 1026319"/>
                <a:gd name="connsiteY5" fmla="*/ 271414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99218 h 685800"/>
                <a:gd name="connsiteX2" fmla="*/ 691356 w 1026319"/>
                <a:gd name="connsiteY2" fmla="*/ 0 h 685800"/>
                <a:gd name="connsiteX3" fmla="*/ 1026319 w 1026319"/>
                <a:gd name="connsiteY3" fmla="*/ 179388 h 685800"/>
                <a:gd name="connsiteX4" fmla="*/ 800100 w 1026319"/>
                <a:gd name="connsiteY4" fmla="*/ 393700 h 685800"/>
                <a:gd name="connsiteX5" fmla="*/ 761936 w 1026319"/>
                <a:gd name="connsiteY5" fmla="*/ 271414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99218 h 685800"/>
                <a:gd name="connsiteX2" fmla="*/ 691356 w 1026319"/>
                <a:gd name="connsiteY2" fmla="*/ 0 h 685800"/>
                <a:gd name="connsiteX3" fmla="*/ 1026319 w 1026319"/>
                <a:gd name="connsiteY3" fmla="*/ 179388 h 685800"/>
                <a:gd name="connsiteX4" fmla="*/ 800100 w 1026319"/>
                <a:gd name="connsiteY4" fmla="*/ 393700 h 685800"/>
                <a:gd name="connsiteX5" fmla="*/ 761936 w 1026319"/>
                <a:gd name="connsiteY5" fmla="*/ 271414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99218 h 685800"/>
                <a:gd name="connsiteX2" fmla="*/ 691356 w 1026319"/>
                <a:gd name="connsiteY2" fmla="*/ 0 h 685800"/>
                <a:gd name="connsiteX3" fmla="*/ 1026319 w 1026319"/>
                <a:gd name="connsiteY3" fmla="*/ 179388 h 685800"/>
                <a:gd name="connsiteX4" fmla="*/ 800100 w 1026319"/>
                <a:gd name="connsiteY4" fmla="*/ 393700 h 685800"/>
                <a:gd name="connsiteX5" fmla="*/ 761936 w 1026319"/>
                <a:gd name="connsiteY5" fmla="*/ 271414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99218 h 685800"/>
                <a:gd name="connsiteX2" fmla="*/ 691356 w 1026319"/>
                <a:gd name="connsiteY2" fmla="*/ 0 h 685800"/>
                <a:gd name="connsiteX3" fmla="*/ 1026319 w 1026319"/>
                <a:gd name="connsiteY3" fmla="*/ 179388 h 685800"/>
                <a:gd name="connsiteX4" fmla="*/ 800100 w 1026319"/>
                <a:gd name="connsiteY4" fmla="*/ 393700 h 685800"/>
                <a:gd name="connsiteX5" fmla="*/ 761936 w 1026319"/>
                <a:gd name="connsiteY5" fmla="*/ 271414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99218 h 685800"/>
                <a:gd name="connsiteX2" fmla="*/ 691356 w 1026319"/>
                <a:gd name="connsiteY2" fmla="*/ 0 h 685800"/>
                <a:gd name="connsiteX3" fmla="*/ 1026319 w 1026319"/>
                <a:gd name="connsiteY3" fmla="*/ 179388 h 685800"/>
                <a:gd name="connsiteX4" fmla="*/ 800100 w 1026319"/>
                <a:gd name="connsiteY4" fmla="*/ 393700 h 685800"/>
                <a:gd name="connsiteX5" fmla="*/ 790511 w 1026319"/>
                <a:gd name="connsiteY5" fmla="*/ 302370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54857 w 1026319"/>
                <a:gd name="connsiteY1" fmla="*/ 99218 h 685800"/>
                <a:gd name="connsiteX2" fmla="*/ 691356 w 1026319"/>
                <a:gd name="connsiteY2" fmla="*/ 0 h 685800"/>
                <a:gd name="connsiteX3" fmla="*/ 1026319 w 1026319"/>
                <a:gd name="connsiteY3" fmla="*/ 179388 h 685800"/>
                <a:gd name="connsiteX4" fmla="*/ 800100 w 1026319"/>
                <a:gd name="connsiteY4" fmla="*/ 393700 h 685800"/>
                <a:gd name="connsiteX5" fmla="*/ 790511 w 1026319"/>
                <a:gd name="connsiteY5" fmla="*/ 302370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54857 w 1026319"/>
                <a:gd name="connsiteY1" fmla="*/ 99218 h 685800"/>
                <a:gd name="connsiteX2" fmla="*/ 691356 w 1026319"/>
                <a:gd name="connsiteY2" fmla="*/ 0 h 685800"/>
                <a:gd name="connsiteX3" fmla="*/ 1026319 w 1026319"/>
                <a:gd name="connsiteY3" fmla="*/ 179388 h 685800"/>
                <a:gd name="connsiteX4" fmla="*/ 800100 w 1026319"/>
                <a:gd name="connsiteY4" fmla="*/ 393700 h 685800"/>
                <a:gd name="connsiteX5" fmla="*/ 790511 w 1026319"/>
                <a:gd name="connsiteY5" fmla="*/ 302370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99218 h 685800"/>
                <a:gd name="connsiteX2" fmla="*/ 691356 w 1026319"/>
                <a:gd name="connsiteY2" fmla="*/ 0 h 685800"/>
                <a:gd name="connsiteX3" fmla="*/ 1026319 w 1026319"/>
                <a:gd name="connsiteY3" fmla="*/ 179388 h 685800"/>
                <a:gd name="connsiteX4" fmla="*/ 800100 w 1026319"/>
                <a:gd name="connsiteY4" fmla="*/ 393700 h 685800"/>
                <a:gd name="connsiteX5" fmla="*/ 790511 w 1026319"/>
                <a:gd name="connsiteY5" fmla="*/ 302370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99218 h 685800"/>
                <a:gd name="connsiteX2" fmla="*/ 691356 w 1026319"/>
                <a:gd name="connsiteY2" fmla="*/ 0 h 685800"/>
                <a:gd name="connsiteX3" fmla="*/ 1026319 w 1026319"/>
                <a:gd name="connsiteY3" fmla="*/ 179388 h 685800"/>
                <a:gd name="connsiteX4" fmla="*/ 800100 w 1026319"/>
                <a:gd name="connsiteY4" fmla="*/ 393700 h 685800"/>
                <a:gd name="connsiteX5" fmla="*/ 761936 w 1026319"/>
                <a:gd name="connsiteY5" fmla="*/ 302370 h 685800"/>
                <a:gd name="connsiteX6" fmla="*/ 0 w 1026319"/>
                <a:gd name="connsiteY6" fmla="*/ 685800 h 685800"/>
                <a:gd name="connsiteX0" fmla="*/ 0 w 1026319"/>
                <a:gd name="connsiteY0" fmla="*/ 716757 h 716757"/>
                <a:gd name="connsiteX1" fmla="*/ 723900 w 1026319"/>
                <a:gd name="connsiteY1" fmla="*/ 130175 h 716757"/>
                <a:gd name="connsiteX2" fmla="*/ 641350 w 1026319"/>
                <a:gd name="connsiteY2" fmla="*/ 0 h 716757"/>
                <a:gd name="connsiteX3" fmla="*/ 1026319 w 1026319"/>
                <a:gd name="connsiteY3" fmla="*/ 210345 h 716757"/>
                <a:gd name="connsiteX4" fmla="*/ 800100 w 1026319"/>
                <a:gd name="connsiteY4" fmla="*/ 424657 h 716757"/>
                <a:gd name="connsiteX5" fmla="*/ 761936 w 1026319"/>
                <a:gd name="connsiteY5" fmla="*/ 333327 h 716757"/>
                <a:gd name="connsiteX6" fmla="*/ 0 w 1026319"/>
                <a:gd name="connsiteY6" fmla="*/ 716757 h 716757"/>
                <a:gd name="connsiteX0" fmla="*/ 0 w 1026319"/>
                <a:gd name="connsiteY0" fmla="*/ 716757 h 716757"/>
                <a:gd name="connsiteX1" fmla="*/ 695325 w 1026319"/>
                <a:gd name="connsiteY1" fmla="*/ 130175 h 716757"/>
                <a:gd name="connsiteX2" fmla="*/ 641350 w 1026319"/>
                <a:gd name="connsiteY2" fmla="*/ 0 h 716757"/>
                <a:gd name="connsiteX3" fmla="*/ 1026319 w 1026319"/>
                <a:gd name="connsiteY3" fmla="*/ 210345 h 716757"/>
                <a:gd name="connsiteX4" fmla="*/ 800100 w 1026319"/>
                <a:gd name="connsiteY4" fmla="*/ 424657 h 716757"/>
                <a:gd name="connsiteX5" fmla="*/ 761936 w 1026319"/>
                <a:gd name="connsiteY5" fmla="*/ 333327 h 716757"/>
                <a:gd name="connsiteX6" fmla="*/ 0 w 1026319"/>
                <a:gd name="connsiteY6" fmla="*/ 716757 h 716757"/>
                <a:gd name="connsiteX0" fmla="*/ 0 w 934879"/>
                <a:gd name="connsiteY0" fmla="*/ 823437 h 823437"/>
                <a:gd name="connsiteX1" fmla="*/ 603885 w 934879"/>
                <a:gd name="connsiteY1" fmla="*/ 130175 h 823437"/>
                <a:gd name="connsiteX2" fmla="*/ 549910 w 934879"/>
                <a:gd name="connsiteY2" fmla="*/ 0 h 823437"/>
                <a:gd name="connsiteX3" fmla="*/ 934879 w 934879"/>
                <a:gd name="connsiteY3" fmla="*/ 210345 h 823437"/>
                <a:gd name="connsiteX4" fmla="*/ 708660 w 934879"/>
                <a:gd name="connsiteY4" fmla="*/ 424657 h 823437"/>
                <a:gd name="connsiteX5" fmla="*/ 670496 w 934879"/>
                <a:gd name="connsiteY5" fmla="*/ 333327 h 823437"/>
                <a:gd name="connsiteX6" fmla="*/ 0 w 934879"/>
                <a:gd name="connsiteY6" fmla="*/ 823437 h 823437"/>
                <a:gd name="connsiteX0" fmla="*/ 0 w 972979"/>
                <a:gd name="connsiteY0" fmla="*/ 772637 h 772637"/>
                <a:gd name="connsiteX1" fmla="*/ 641985 w 972979"/>
                <a:gd name="connsiteY1" fmla="*/ 130175 h 772637"/>
                <a:gd name="connsiteX2" fmla="*/ 588010 w 972979"/>
                <a:gd name="connsiteY2" fmla="*/ 0 h 772637"/>
                <a:gd name="connsiteX3" fmla="*/ 972979 w 972979"/>
                <a:gd name="connsiteY3" fmla="*/ 210345 h 772637"/>
                <a:gd name="connsiteX4" fmla="*/ 746760 w 972979"/>
                <a:gd name="connsiteY4" fmla="*/ 424657 h 772637"/>
                <a:gd name="connsiteX5" fmla="*/ 708596 w 972979"/>
                <a:gd name="connsiteY5" fmla="*/ 333327 h 772637"/>
                <a:gd name="connsiteX6" fmla="*/ 0 w 972979"/>
                <a:gd name="connsiteY6" fmla="*/ 772637 h 772637"/>
                <a:gd name="connsiteX0" fmla="*/ 0 w 972979"/>
                <a:gd name="connsiteY0" fmla="*/ 772637 h 772637"/>
                <a:gd name="connsiteX1" fmla="*/ 641985 w 972979"/>
                <a:gd name="connsiteY1" fmla="*/ 130175 h 772637"/>
                <a:gd name="connsiteX2" fmla="*/ 588010 w 972979"/>
                <a:gd name="connsiteY2" fmla="*/ 0 h 772637"/>
                <a:gd name="connsiteX3" fmla="*/ 972979 w 972979"/>
                <a:gd name="connsiteY3" fmla="*/ 210345 h 772637"/>
                <a:gd name="connsiteX4" fmla="*/ 746760 w 972979"/>
                <a:gd name="connsiteY4" fmla="*/ 424657 h 772637"/>
                <a:gd name="connsiteX5" fmla="*/ 708596 w 972979"/>
                <a:gd name="connsiteY5" fmla="*/ 333327 h 772637"/>
                <a:gd name="connsiteX6" fmla="*/ 0 w 972979"/>
                <a:gd name="connsiteY6" fmla="*/ 772637 h 772637"/>
                <a:gd name="connsiteX0" fmla="*/ 0 w 972979"/>
                <a:gd name="connsiteY0" fmla="*/ 772637 h 772637"/>
                <a:gd name="connsiteX1" fmla="*/ 641985 w 972979"/>
                <a:gd name="connsiteY1" fmla="*/ 130175 h 772637"/>
                <a:gd name="connsiteX2" fmla="*/ 588010 w 972979"/>
                <a:gd name="connsiteY2" fmla="*/ 0 h 772637"/>
                <a:gd name="connsiteX3" fmla="*/ 972979 w 972979"/>
                <a:gd name="connsiteY3" fmla="*/ 210345 h 772637"/>
                <a:gd name="connsiteX4" fmla="*/ 746760 w 972979"/>
                <a:gd name="connsiteY4" fmla="*/ 424657 h 772637"/>
                <a:gd name="connsiteX5" fmla="*/ 708596 w 972979"/>
                <a:gd name="connsiteY5" fmla="*/ 333327 h 772637"/>
                <a:gd name="connsiteX6" fmla="*/ 0 w 972979"/>
                <a:gd name="connsiteY6" fmla="*/ 772637 h 772637"/>
                <a:gd name="connsiteX0" fmla="*/ 0 w 972979"/>
                <a:gd name="connsiteY0" fmla="*/ 772637 h 772637"/>
                <a:gd name="connsiteX1" fmla="*/ 641985 w 972979"/>
                <a:gd name="connsiteY1" fmla="*/ 130175 h 772637"/>
                <a:gd name="connsiteX2" fmla="*/ 588010 w 972979"/>
                <a:gd name="connsiteY2" fmla="*/ 0 h 772637"/>
                <a:gd name="connsiteX3" fmla="*/ 972979 w 972979"/>
                <a:gd name="connsiteY3" fmla="*/ 210345 h 772637"/>
                <a:gd name="connsiteX4" fmla="*/ 746760 w 972979"/>
                <a:gd name="connsiteY4" fmla="*/ 424657 h 772637"/>
                <a:gd name="connsiteX5" fmla="*/ 708596 w 972979"/>
                <a:gd name="connsiteY5" fmla="*/ 333327 h 772637"/>
                <a:gd name="connsiteX6" fmla="*/ 0 w 972979"/>
                <a:gd name="connsiteY6" fmla="*/ 772637 h 772637"/>
                <a:gd name="connsiteX0" fmla="*/ 0 w 972979"/>
                <a:gd name="connsiteY0" fmla="*/ 772637 h 772637"/>
                <a:gd name="connsiteX1" fmla="*/ 641985 w 972979"/>
                <a:gd name="connsiteY1" fmla="*/ 130175 h 772637"/>
                <a:gd name="connsiteX2" fmla="*/ 588010 w 972979"/>
                <a:gd name="connsiteY2" fmla="*/ 0 h 772637"/>
                <a:gd name="connsiteX3" fmla="*/ 972979 w 972979"/>
                <a:gd name="connsiteY3" fmla="*/ 210345 h 772637"/>
                <a:gd name="connsiteX4" fmla="*/ 746760 w 972979"/>
                <a:gd name="connsiteY4" fmla="*/ 424657 h 772637"/>
                <a:gd name="connsiteX5" fmla="*/ 708596 w 972979"/>
                <a:gd name="connsiteY5" fmla="*/ 333327 h 772637"/>
                <a:gd name="connsiteX6" fmla="*/ 0 w 972979"/>
                <a:gd name="connsiteY6" fmla="*/ 772637 h 772637"/>
                <a:gd name="connsiteX0" fmla="*/ 0 w 972979"/>
                <a:gd name="connsiteY0" fmla="*/ 772637 h 772637"/>
                <a:gd name="connsiteX1" fmla="*/ 641985 w 972979"/>
                <a:gd name="connsiteY1" fmla="*/ 130175 h 772637"/>
                <a:gd name="connsiteX2" fmla="*/ 588010 w 972979"/>
                <a:gd name="connsiteY2" fmla="*/ 0 h 772637"/>
                <a:gd name="connsiteX3" fmla="*/ 972979 w 972979"/>
                <a:gd name="connsiteY3" fmla="*/ 210345 h 772637"/>
                <a:gd name="connsiteX4" fmla="*/ 746760 w 972979"/>
                <a:gd name="connsiteY4" fmla="*/ 424657 h 772637"/>
                <a:gd name="connsiteX5" fmla="*/ 708596 w 972979"/>
                <a:gd name="connsiteY5" fmla="*/ 333327 h 772637"/>
                <a:gd name="connsiteX6" fmla="*/ 0 w 972979"/>
                <a:gd name="connsiteY6" fmla="*/ 772637 h 772637"/>
                <a:gd name="connsiteX0" fmla="*/ 0 w 1040280"/>
                <a:gd name="connsiteY0" fmla="*/ 688413 h 688413"/>
                <a:gd name="connsiteX1" fmla="*/ 709286 w 1040280"/>
                <a:gd name="connsiteY1" fmla="*/ 130175 h 688413"/>
                <a:gd name="connsiteX2" fmla="*/ 655311 w 1040280"/>
                <a:gd name="connsiteY2" fmla="*/ 0 h 688413"/>
                <a:gd name="connsiteX3" fmla="*/ 1040280 w 1040280"/>
                <a:gd name="connsiteY3" fmla="*/ 210345 h 688413"/>
                <a:gd name="connsiteX4" fmla="*/ 814061 w 1040280"/>
                <a:gd name="connsiteY4" fmla="*/ 424657 h 688413"/>
                <a:gd name="connsiteX5" fmla="*/ 775897 w 1040280"/>
                <a:gd name="connsiteY5" fmla="*/ 333327 h 688413"/>
                <a:gd name="connsiteX6" fmla="*/ 0 w 1040280"/>
                <a:gd name="connsiteY6" fmla="*/ 688413 h 688413"/>
                <a:gd name="connsiteX0" fmla="*/ 0 w 1040280"/>
                <a:gd name="connsiteY0" fmla="*/ 688413 h 688413"/>
                <a:gd name="connsiteX1" fmla="*/ 709286 w 1040280"/>
                <a:gd name="connsiteY1" fmla="*/ 130175 h 688413"/>
                <a:gd name="connsiteX2" fmla="*/ 655311 w 1040280"/>
                <a:gd name="connsiteY2" fmla="*/ 0 h 688413"/>
                <a:gd name="connsiteX3" fmla="*/ 1040280 w 1040280"/>
                <a:gd name="connsiteY3" fmla="*/ 210345 h 688413"/>
                <a:gd name="connsiteX4" fmla="*/ 814061 w 1040280"/>
                <a:gd name="connsiteY4" fmla="*/ 424657 h 688413"/>
                <a:gd name="connsiteX5" fmla="*/ 775897 w 1040280"/>
                <a:gd name="connsiteY5" fmla="*/ 333327 h 688413"/>
                <a:gd name="connsiteX6" fmla="*/ 0 w 1040280"/>
                <a:gd name="connsiteY6" fmla="*/ 688413 h 688413"/>
                <a:gd name="connsiteX0" fmla="*/ 0 w 1040280"/>
                <a:gd name="connsiteY0" fmla="*/ 688413 h 688413"/>
                <a:gd name="connsiteX1" fmla="*/ 709286 w 1040280"/>
                <a:gd name="connsiteY1" fmla="*/ 130175 h 688413"/>
                <a:gd name="connsiteX2" fmla="*/ 655311 w 1040280"/>
                <a:gd name="connsiteY2" fmla="*/ 0 h 688413"/>
                <a:gd name="connsiteX3" fmla="*/ 1040280 w 1040280"/>
                <a:gd name="connsiteY3" fmla="*/ 210345 h 688413"/>
                <a:gd name="connsiteX4" fmla="*/ 814061 w 1040280"/>
                <a:gd name="connsiteY4" fmla="*/ 424657 h 688413"/>
                <a:gd name="connsiteX5" fmla="*/ 775897 w 1040280"/>
                <a:gd name="connsiteY5" fmla="*/ 333327 h 688413"/>
                <a:gd name="connsiteX6" fmla="*/ 0 w 1040280"/>
                <a:gd name="connsiteY6" fmla="*/ 688413 h 688413"/>
                <a:gd name="connsiteX0" fmla="*/ 0 w 1040280"/>
                <a:gd name="connsiteY0" fmla="*/ 688413 h 688413"/>
                <a:gd name="connsiteX1" fmla="*/ 709286 w 1040280"/>
                <a:gd name="connsiteY1" fmla="*/ 130175 h 688413"/>
                <a:gd name="connsiteX2" fmla="*/ 655311 w 1040280"/>
                <a:gd name="connsiteY2" fmla="*/ 0 h 688413"/>
                <a:gd name="connsiteX3" fmla="*/ 1040280 w 1040280"/>
                <a:gd name="connsiteY3" fmla="*/ 210345 h 688413"/>
                <a:gd name="connsiteX4" fmla="*/ 814061 w 1040280"/>
                <a:gd name="connsiteY4" fmla="*/ 424657 h 688413"/>
                <a:gd name="connsiteX5" fmla="*/ 775897 w 1040280"/>
                <a:gd name="connsiteY5" fmla="*/ 333327 h 688413"/>
                <a:gd name="connsiteX6" fmla="*/ 0 w 1040280"/>
                <a:gd name="connsiteY6" fmla="*/ 688413 h 688413"/>
                <a:gd name="connsiteX0" fmla="*/ 0 w 1040280"/>
                <a:gd name="connsiteY0" fmla="*/ 688413 h 688413"/>
                <a:gd name="connsiteX1" fmla="*/ 709286 w 1040280"/>
                <a:gd name="connsiteY1" fmla="*/ 130175 h 688413"/>
                <a:gd name="connsiteX2" fmla="*/ 655311 w 1040280"/>
                <a:gd name="connsiteY2" fmla="*/ 0 h 688413"/>
                <a:gd name="connsiteX3" fmla="*/ 1040280 w 1040280"/>
                <a:gd name="connsiteY3" fmla="*/ 210345 h 688413"/>
                <a:gd name="connsiteX4" fmla="*/ 814061 w 1040280"/>
                <a:gd name="connsiteY4" fmla="*/ 424657 h 688413"/>
                <a:gd name="connsiteX5" fmla="*/ 775897 w 1040280"/>
                <a:gd name="connsiteY5" fmla="*/ 333327 h 688413"/>
                <a:gd name="connsiteX6" fmla="*/ 0 w 1040280"/>
                <a:gd name="connsiteY6" fmla="*/ 688413 h 688413"/>
                <a:gd name="connsiteX0" fmla="*/ 0 w 1040280"/>
                <a:gd name="connsiteY0" fmla="*/ 688413 h 688413"/>
                <a:gd name="connsiteX1" fmla="*/ 709286 w 1040280"/>
                <a:gd name="connsiteY1" fmla="*/ 130175 h 688413"/>
                <a:gd name="connsiteX2" fmla="*/ 655311 w 1040280"/>
                <a:gd name="connsiteY2" fmla="*/ 0 h 688413"/>
                <a:gd name="connsiteX3" fmla="*/ 1040280 w 1040280"/>
                <a:gd name="connsiteY3" fmla="*/ 210345 h 688413"/>
                <a:gd name="connsiteX4" fmla="*/ 814061 w 1040280"/>
                <a:gd name="connsiteY4" fmla="*/ 424657 h 688413"/>
                <a:gd name="connsiteX5" fmla="*/ 775897 w 1040280"/>
                <a:gd name="connsiteY5" fmla="*/ 333327 h 688413"/>
                <a:gd name="connsiteX6" fmla="*/ 0 w 1040280"/>
                <a:gd name="connsiteY6" fmla="*/ 688413 h 688413"/>
                <a:gd name="connsiteX0" fmla="*/ 0 w 1040280"/>
                <a:gd name="connsiteY0" fmla="*/ 688413 h 688413"/>
                <a:gd name="connsiteX1" fmla="*/ 709286 w 1040280"/>
                <a:gd name="connsiteY1" fmla="*/ 130175 h 688413"/>
                <a:gd name="connsiteX2" fmla="*/ 655311 w 1040280"/>
                <a:gd name="connsiteY2" fmla="*/ 0 h 688413"/>
                <a:gd name="connsiteX3" fmla="*/ 1040280 w 1040280"/>
                <a:gd name="connsiteY3" fmla="*/ 210345 h 688413"/>
                <a:gd name="connsiteX4" fmla="*/ 814061 w 1040280"/>
                <a:gd name="connsiteY4" fmla="*/ 424657 h 688413"/>
                <a:gd name="connsiteX5" fmla="*/ 775897 w 1040280"/>
                <a:gd name="connsiteY5" fmla="*/ 333327 h 688413"/>
                <a:gd name="connsiteX6" fmla="*/ 0 w 1040280"/>
                <a:gd name="connsiteY6" fmla="*/ 688413 h 688413"/>
                <a:gd name="connsiteX0" fmla="*/ 0 w 1040280"/>
                <a:gd name="connsiteY0" fmla="*/ 688413 h 688413"/>
                <a:gd name="connsiteX1" fmla="*/ 709286 w 1040280"/>
                <a:gd name="connsiteY1" fmla="*/ 130175 h 688413"/>
                <a:gd name="connsiteX2" fmla="*/ 655311 w 1040280"/>
                <a:gd name="connsiteY2" fmla="*/ 0 h 688413"/>
                <a:gd name="connsiteX3" fmla="*/ 1040280 w 1040280"/>
                <a:gd name="connsiteY3" fmla="*/ 210345 h 688413"/>
                <a:gd name="connsiteX4" fmla="*/ 814061 w 1040280"/>
                <a:gd name="connsiteY4" fmla="*/ 424657 h 688413"/>
                <a:gd name="connsiteX5" fmla="*/ 775897 w 1040280"/>
                <a:gd name="connsiteY5" fmla="*/ 333327 h 688413"/>
                <a:gd name="connsiteX6" fmla="*/ 0 w 1040280"/>
                <a:gd name="connsiteY6" fmla="*/ 688413 h 688413"/>
                <a:gd name="connsiteX0" fmla="*/ 0 w 1040280"/>
                <a:gd name="connsiteY0" fmla="*/ 662515 h 662515"/>
                <a:gd name="connsiteX1" fmla="*/ 709286 w 1040280"/>
                <a:gd name="connsiteY1" fmla="*/ 104277 h 662515"/>
                <a:gd name="connsiteX2" fmla="*/ 667388 w 1040280"/>
                <a:gd name="connsiteY2" fmla="*/ 0 h 662515"/>
                <a:gd name="connsiteX3" fmla="*/ 1040280 w 1040280"/>
                <a:gd name="connsiteY3" fmla="*/ 184447 h 662515"/>
                <a:gd name="connsiteX4" fmla="*/ 814061 w 1040280"/>
                <a:gd name="connsiteY4" fmla="*/ 398759 h 662515"/>
                <a:gd name="connsiteX5" fmla="*/ 775897 w 1040280"/>
                <a:gd name="connsiteY5" fmla="*/ 307429 h 662515"/>
                <a:gd name="connsiteX6" fmla="*/ 0 w 1040280"/>
                <a:gd name="connsiteY6" fmla="*/ 662515 h 662515"/>
                <a:gd name="connsiteX0" fmla="*/ 0 w 1040280"/>
                <a:gd name="connsiteY0" fmla="*/ 653883 h 653883"/>
                <a:gd name="connsiteX1" fmla="*/ 709286 w 1040280"/>
                <a:gd name="connsiteY1" fmla="*/ 95645 h 653883"/>
                <a:gd name="connsiteX2" fmla="*/ 671413 w 1040280"/>
                <a:gd name="connsiteY2" fmla="*/ 0 h 653883"/>
                <a:gd name="connsiteX3" fmla="*/ 1040280 w 1040280"/>
                <a:gd name="connsiteY3" fmla="*/ 175815 h 653883"/>
                <a:gd name="connsiteX4" fmla="*/ 814061 w 1040280"/>
                <a:gd name="connsiteY4" fmla="*/ 390127 h 653883"/>
                <a:gd name="connsiteX5" fmla="*/ 775897 w 1040280"/>
                <a:gd name="connsiteY5" fmla="*/ 298797 h 653883"/>
                <a:gd name="connsiteX6" fmla="*/ 0 w 1040280"/>
                <a:gd name="connsiteY6" fmla="*/ 653883 h 653883"/>
                <a:gd name="connsiteX0" fmla="*/ 0 w 1031222"/>
                <a:gd name="connsiteY0" fmla="*/ 653883 h 653883"/>
                <a:gd name="connsiteX1" fmla="*/ 709286 w 1031222"/>
                <a:gd name="connsiteY1" fmla="*/ 95645 h 653883"/>
                <a:gd name="connsiteX2" fmla="*/ 671413 w 1031222"/>
                <a:gd name="connsiteY2" fmla="*/ 0 h 653883"/>
                <a:gd name="connsiteX3" fmla="*/ 1031222 w 1031222"/>
                <a:gd name="connsiteY3" fmla="*/ 156392 h 653883"/>
                <a:gd name="connsiteX4" fmla="*/ 814061 w 1031222"/>
                <a:gd name="connsiteY4" fmla="*/ 390127 h 653883"/>
                <a:gd name="connsiteX5" fmla="*/ 775897 w 1031222"/>
                <a:gd name="connsiteY5" fmla="*/ 298797 h 653883"/>
                <a:gd name="connsiteX6" fmla="*/ 0 w 1031222"/>
                <a:gd name="connsiteY6" fmla="*/ 653883 h 653883"/>
                <a:gd name="connsiteX0" fmla="*/ 0 w 1024177"/>
                <a:gd name="connsiteY0" fmla="*/ 653883 h 653883"/>
                <a:gd name="connsiteX1" fmla="*/ 709286 w 1024177"/>
                <a:gd name="connsiteY1" fmla="*/ 95645 h 653883"/>
                <a:gd name="connsiteX2" fmla="*/ 671413 w 1024177"/>
                <a:gd name="connsiteY2" fmla="*/ 0 h 653883"/>
                <a:gd name="connsiteX3" fmla="*/ 1024177 w 1024177"/>
                <a:gd name="connsiteY3" fmla="*/ 141284 h 653883"/>
                <a:gd name="connsiteX4" fmla="*/ 814061 w 1024177"/>
                <a:gd name="connsiteY4" fmla="*/ 390127 h 653883"/>
                <a:gd name="connsiteX5" fmla="*/ 775897 w 1024177"/>
                <a:gd name="connsiteY5" fmla="*/ 298797 h 653883"/>
                <a:gd name="connsiteX6" fmla="*/ 0 w 1024177"/>
                <a:gd name="connsiteY6" fmla="*/ 653883 h 653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4177" h="653883">
                  <a:moveTo>
                    <a:pt x="0" y="653883"/>
                  </a:moveTo>
                  <a:cubicBezTo>
                    <a:pt x="62715" y="501228"/>
                    <a:pt x="256539" y="248412"/>
                    <a:pt x="709286" y="95645"/>
                  </a:cubicBezTo>
                  <a:lnTo>
                    <a:pt x="671413" y="0"/>
                  </a:lnTo>
                  <a:lnTo>
                    <a:pt x="1024177" y="141284"/>
                  </a:lnTo>
                  <a:lnTo>
                    <a:pt x="814061" y="390127"/>
                  </a:lnTo>
                  <a:lnTo>
                    <a:pt x="775897" y="298797"/>
                  </a:lnTo>
                  <a:cubicBezTo>
                    <a:pt x="485595" y="351098"/>
                    <a:pt x="194624" y="458957"/>
                    <a:pt x="0" y="653883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800" b="1" kern="0">
                <a:solidFill>
                  <a:schemeClr val="bg1"/>
                </a:solidFill>
                <a:latin typeface="隶书" panose="02010509060101010101" pitchFamily="49" charset="-122"/>
                <a:ea typeface="隶书" panose="02010509060101010101" pitchFamily="49" charset="-122"/>
              </a:endParaRPr>
            </a:p>
          </p:txBody>
        </p:sp>
        <p:sp>
          <p:nvSpPr>
            <p:cNvPr id="16" name="任意多边形 15"/>
            <p:cNvSpPr>
              <a:spLocks noChangeAspect="1"/>
            </p:cNvSpPr>
            <p:nvPr/>
          </p:nvSpPr>
          <p:spPr bwMode="auto">
            <a:xfrm rot="6306812" flipH="1">
              <a:off x="5862076" y="3952489"/>
              <a:ext cx="1128664" cy="720566"/>
            </a:xfrm>
            <a:custGeom>
              <a:avLst/>
              <a:gdLst>
                <a:gd name="connsiteX0" fmla="*/ 0 w 990600"/>
                <a:gd name="connsiteY0" fmla="*/ 685800 h 685800"/>
                <a:gd name="connsiteX1" fmla="*/ 723900 w 990600"/>
                <a:gd name="connsiteY1" fmla="*/ 177800 h 685800"/>
                <a:gd name="connsiteX2" fmla="*/ 622300 w 990600"/>
                <a:gd name="connsiteY2" fmla="*/ 0 h 685800"/>
                <a:gd name="connsiteX3" fmla="*/ 990600 w 990600"/>
                <a:gd name="connsiteY3" fmla="*/ 88900 h 685800"/>
                <a:gd name="connsiteX4" fmla="*/ 800100 w 990600"/>
                <a:gd name="connsiteY4" fmla="*/ 393700 h 685800"/>
                <a:gd name="connsiteX5" fmla="*/ 762000 w 990600"/>
                <a:gd name="connsiteY5" fmla="*/ 266700 h 685800"/>
                <a:gd name="connsiteX6" fmla="*/ 0 w 990600"/>
                <a:gd name="connsiteY6" fmla="*/ 685800 h 685800"/>
                <a:gd name="connsiteX0" fmla="*/ 0 w 990600"/>
                <a:gd name="connsiteY0" fmla="*/ 685800 h 685800"/>
                <a:gd name="connsiteX1" fmla="*/ 723900 w 990600"/>
                <a:gd name="connsiteY1" fmla="*/ 177800 h 685800"/>
                <a:gd name="connsiteX2" fmla="*/ 622300 w 990600"/>
                <a:gd name="connsiteY2" fmla="*/ 0 h 685800"/>
                <a:gd name="connsiteX3" fmla="*/ 990600 w 990600"/>
                <a:gd name="connsiteY3" fmla="*/ 88900 h 685800"/>
                <a:gd name="connsiteX4" fmla="*/ 800100 w 990600"/>
                <a:gd name="connsiteY4" fmla="*/ 393700 h 685800"/>
                <a:gd name="connsiteX5" fmla="*/ 762000 w 990600"/>
                <a:gd name="connsiteY5" fmla="*/ 266700 h 685800"/>
                <a:gd name="connsiteX6" fmla="*/ 0 w 990600"/>
                <a:gd name="connsiteY6" fmla="*/ 685800 h 685800"/>
                <a:gd name="connsiteX0" fmla="*/ 0 w 990600"/>
                <a:gd name="connsiteY0" fmla="*/ 685800 h 685800"/>
                <a:gd name="connsiteX1" fmla="*/ 723900 w 990600"/>
                <a:gd name="connsiteY1" fmla="*/ 177800 h 685800"/>
                <a:gd name="connsiteX2" fmla="*/ 711200 w 990600"/>
                <a:gd name="connsiteY2" fmla="*/ 165100 h 685800"/>
                <a:gd name="connsiteX3" fmla="*/ 622300 w 990600"/>
                <a:gd name="connsiteY3" fmla="*/ 0 h 685800"/>
                <a:gd name="connsiteX4" fmla="*/ 990600 w 990600"/>
                <a:gd name="connsiteY4" fmla="*/ 88900 h 685800"/>
                <a:gd name="connsiteX5" fmla="*/ 800100 w 990600"/>
                <a:gd name="connsiteY5" fmla="*/ 393700 h 685800"/>
                <a:gd name="connsiteX6" fmla="*/ 762000 w 990600"/>
                <a:gd name="connsiteY6" fmla="*/ 266700 h 685800"/>
                <a:gd name="connsiteX7" fmla="*/ 0 w 990600"/>
                <a:gd name="connsiteY7" fmla="*/ 685800 h 685800"/>
                <a:gd name="connsiteX0" fmla="*/ 0 w 990600"/>
                <a:gd name="connsiteY0" fmla="*/ 685800 h 685800"/>
                <a:gd name="connsiteX1" fmla="*/ 723900 w 990600"/>
                <a:gd name="connsiteY1" fmla="*/ 177800 h 685800"/>
                <a:gd name="connsiteX2" fmla="*/ 622300 w 990600"/>
                <a:gd name="connsiteY2" fmla="*/ 0 h 685800"/>
                <a:gd name="connsiteX3" fmla="*/ 990600 w 990600"/>
                <a:gd name="connsiteY3" fmla="*/ 88900 h 685800"/>
                <a:gd name="connsiteX4" fmla="*/ 800100 w 990600"/>
                <a:gd name="connsiteY4" fmla="*/ 393700 h 685800"/>
                <a:gd name="connsiteX5" fmla="*/ 762000 w 990600"/>
                <a:gd name="connsiteY5" fmla="*/ 266700 h 685800"/>
                <a:gd name="connsiteX6" fmla="*/ 0 w 990600"/>
                <a:gd name="connsiteY6" fmla="*/ 685800 h 685800"/>
                <a:gd name="connsiteX0" fmla="*/ 0 w 990600"/>
                <a:gd name="connsiteY0" fmla="*/ 685800 h 685800"/>
                <a:gd name="connsiteX1" fmla="*/ 723900 w 990600"/>
                <a:gd name="connsiteY1" fmla="*/ 177800 h 685800"/>
                <a:gd name="connsiteX2" fmla="*/ 622300 w 990600"/>
                <a:gd name="connsiteY2" fmla="*/ 0 h 685800"/>
                <a:gd name="connsiteX3" fmla="*/ 990600 w 990600"/>
                <a:gd name="connsiteY3" fmla="*/ 88900 h 685800"/>
                <a:gd name="connsiteX4" fmla="*/ 800100 w 990600"/>
                <a:gd name="connsiteY4" fmla="*/ 393700 h 685800"/>
                <a:gd name="connsiteX5" fmla="*/ 761968 w 990600"/>
                <a:gd name="connsiteY5" fmla="*/ 266676 h 685800"/>
                <a:gd name="connsiteX6" fmla="*/ 0 w 990600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177800 h 685800"/>
                <a:gd name="connsiteX2" fmla="*/ 622300 w 1026319"/>
                <a:gd name="connsiteY2" fmla="*/ 0 h 685800"/>
                <a:gd name="connsiteX3" fmla="*/ 1026319 w 1026319"/>
                <a:gd name="connsiteY3" fmla="*/ 88900 h 685800"/>
                <a:gd name="connsiteX4" fmla="*/ 800100 w 1026319"/>
                <a:gd name="connsiteY4" fmla="*/ 393700 h 685800"/>
                <a:gd name="connsiteX5" fmla="*/ 761968 w 1026319"/>
                <a:gd name="connsiteY5" fmla="*/ 266676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177800 h 685800"/>
                <a:gd name="connsiteX2" fmla="*/ 653256 w 1026319"/>
                <a:gd name="connsiteY2" fmla="*/ 0 h 685800"/>
                <a:gd name="connsiteX3" fmla="*/ 1026319 w 1026319"/>
                <a:gd name="connsiteY3" fmla="*/ 88900 h 685800"/>
                <a:gd name="connsiteX4" fmla="*/ 800100 w 1026319"/>
                <a:gd name="connsiteY4" fmla="*/ 393700 h 685800"/>
                <a:gd name="connsiteX5" fmla="*/ 761968 w 1026319"/>
                <a:gd name="connsiteY5" fmla="*/ 266676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127793 h 685800"/>
                <a:gd name="connsiteX2" fmla="*/ 653256 w 1026319"/>
                <a:gd name="connsiteY2" fmla="*/ 0 h 685800"/>
                <a:gd name="connsiteX3" fmla="*/ 1026319 w 1026319"/>
                <a:gd name="connsiteY3" fmla="*/ 88900 h 685800"/>
                <a:gd name="connsiteX4" fmla="*/ 800100 w 1026319"/>
                <a:gd name="connsiteY4" fmla="*/ 393700 h 685800"/>
                <a:gd name="connsiteX5" fmla="*/ 761968 w 1026319"/>
                <a:gd name="connsiteY5" fmla="*/ 266676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127793 h 685800"/>
                <a:gd name="connsiteX2" fmla="*/ 653256 w 1026319"/>
                <a:gd name="connsiteY2" fmla="*/ 0 h 685800"/>
                <a:gd name="connsiteX3" fmla="*/ 1026319 w 1026319"/>
                <a:gd name="connsiteY3" fmla="*/ 88900 h 685800"/>
                <a:gd name="connsiteX4" fmla="*/ 800100 w 1026319"/>
                <a:gd name="connsiteY4" fmla="*/ 393700 h 685800"/>
                <a:gd name="connsiteX5" fmla="*/ 761968 w 1026319"/>
                <a:gd name="connsiteY5" fmla="*/ 266676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127793 h 685800"/>
                <a:gd name="connsiteX2" fmla="*/ 653256 w 1026319"/>
                <a:gd name="connsiteY2" fmla="*/ 0 h 685800"/>
                <a:gd name="connsiteX3" fmla="*/ 1026319 w 1026319"/>
                <a:gd name="connsiteY3" fmla="*/ 88900 h 685800"/>
                <a:gd name="connsiteX4" fmla="*/ 800100 w 1026319"/>
                <a:gd name="connsiteY4" fmla="*/ 393700 h 685800"/>
                <a:gd name="connsiteX5" fmla="*/ 761968 w 1026319"/>
                <a:gd name="connsiteY5" fmla="*/ 266676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127793 h 685800"/>
                <a:gd name="connsiteX2" fmla="*/ 653256 w 1026319"/>
                <a:gd name="connsiteY2" fmla="*/ 0 h 685800"/>
                <a:gd name="connsiteX3" fmla="*/ 1026319 w 1026319"/>
                <a:gd name="connsiteY3" fmla="*/ 88900 h 685800"/>
                <a:gd name="connsiteX4" fmla="*/ 800100 w 1026319"/>
                <a:gd name="connsiteY4" fmla="*/ 393700 h 685800"/>
                <a:gd name="connsiteX5" fmla="*/ 761968 w 1026319"/>
                <a:gd name="connsiteY5" fmla="*/ 266676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127793 h 685800"/>
                <a:gd name="connsiteX2" fmla="*/ 653256 w 1026319"/>
                <a:gd name="connsiteY2" fmla="*/ 0 h 685800"/>
                <a:gd name="connsiteX3" fmla="*/ 1026319 w 1026319"/>
                <a:gd name="connsiteY3" fmla="*/ 88900 h 685800"/>
                <a:gd name="connsiteX4" fmla="*/ 800100 w 1026319"/>
                <a:gd name="connsiteY4" fmla="*/ 393700 h 685800"/>
                <a:gd name="connsiteX5" fmla="*/ 761968 w 1026319"/>
                <a:gd name="connsiteY5" fmla="*/ 266676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127793 h 685800"/>
                <a:gd name="connsiteX2" fmla="*/ 653256 w 1026319"/>
                <a:gd name="connsiteY2" fmla="*/ 0 h 685800"/>
                <a:gd name="connsiteX3" fmla="*/ 1026319 w 1026319"/>
                <a:gd name="connsiteY3" fmla="*/ 141288 h 685800"/>
                <a:gd name="connsiteX4" fmla="*/ 800100 w 1026319"/>
                <a:gd name="connsiteY4" fmla="*/ 393700 h 685800"/>
                <a:gd name="connsiteX5" fmla="*/ 761968 w 1026319"/>
                <a:gd name="connsiteY5" fmla="*/ 266676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127793 h 685800"/>
                <a:gd name="connsiteX2" fmla="*/ 653256 w 1026319"/>
                <a:gd name="connsiteY2" fmla="*/ 0 h 685800"/>
                <a:gd name="connsiteX3" fmla="*/ 1026319 w 1026319"/>
                <a:gd name="connsiteY3" fmla="*/ 179388 h 685800"/>
                <a:gd name="connsiteX4" fmla="*/ 800100 w 1026319"/>
                <a:gd name="connsiteY4" fmla="*/ 393700 h 685800"/>
                <a:gd name="connsiteX5" fmla="*/ 761968 w 1026319"/>
                <a:gd name="connsiteY5" fmla="*/ 266676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127793 h 685800"/>
                <a:gd name="connsiteX2" fmla="*/ 691356 w 1026319"/>
                <a:gd name="connsiteY2" fmla="*/ 0 h 685800"/>
                <a:gd name="connsiteX3" fmla="*/ 1026319 w 1026319"/>
                <a:gd name="connsiteY3" fmla="*/ 179388 h 685800"/>
                <a:gd name="connsiteX4" fmla="*/ 800100 w 1026319"/>
                <a:gd name="connsiteY4" fmla="*/ 393700 h 685800"/>
                <a:gd name="connsiteX5" fmla="*/ 761968 w 1026319"/>
                <a:gd name="connsiteY5" fmla="*/ 266676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127793 h 685800"/>
                <a:gd name="connsiteX2" fmla="*/ 691356 w 1026319"/>
                <a:gd name="connsiteY2" fmla="*/ 0 h 685800"/>
                <a:gd name="connsiteX3" fmla="*/ 1026319 w 1026319"/>
                <a:gd name="connsiteY3" fmla="*/ 179388 h 685800"/>
                <a:gd name="connsiteX4" fmla="*/ 800100 w 1026319"/>
                <a:gd name="connsiteY4" fmla="*/ 393700 h 685800"/>
                <a:gd name="connsiteX5" fmla="*/ 761968 w 1026319"/>
                <a:gd name="connsiteY5" fmla="*/ 300013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127793 h 685800"/>
                <a:gd name="connsiteX2" fmla="*/ 691356 w 1026319"/>
                <a:gd name="connsiteY2" fmla="*/ 0 h 685800"/>
                <a:gd name="connsiteX3" fmla="*/ 1026319 w 1026319"/>
                <a:gd name="connsiteY3" fmla="*/ 179388 h 685800"/>
                <a:gd name="connsiteX4" fmla="*/ 800100 w 1026319"/>
                <a:gd name="connsiteY4" fmla="*/ 393700 h 685800"/>
                <a:gd name="connsiteX5" fmla="*/ 761936 w 1026319"/>
                <a:gd name="connsiteY5" fmla="*/ 299989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127793 h 685800"/>
                <a:gd name="connsiteX2" fmla="*/ 691356 w 1026319"/>
                <a:gd name="connsiteY2" fmla="*/ 0 h 685800"/>
                <a:gd name="connsiteX3" fmla="*/ 1026319 w 1026319"/>
                <a:gd name="connsiteY3" fmla="*/ 179388 h 685800"/>
                <a:gd name="connsiteX4" fmla="*/ 800100 w 1026319"/>
                <a:gd name="connsiteY4" fmla="*/ 393700 h 685800"/>
                <a:gd name="connsiteX5" fmla="*/ 761936 w 1026319"/>
                <a:gd name="connsiteY5" fmla="*/ 271414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99218 h 685800"/>
                <a:gd name="connsiteX2" fmla="*/ 691356 w 1026319"/>
                <a:gd name="connsiteY2" fmla="*/ 0 h 685800"/>
                <a:gd name="connsiteX3" fmla="*/ 1026319 w 1026319"/>
                <a:gd name="connsiteY3" fmla="*/ 179388 h 685800"/>
                <a:gd name="connsiteX4" fmla="*/ 800100 w 1026319"/>
                <a:gd name="connsiteY4" fmla="*/ 393700 h 685800"/>
                <a:gd name="connsiteX5" fmla="*/ 761936 w 1026319"/>
                <a:gd name="connsiteY5" fmla="*/ 271414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99218 h 685800"/>
                <a:gd name="connsiteX2" fmla="*/ 691356 w 1026319"/>
                <a:gd name="connsiteY2" fmla="*/ 0 h 685800"/>
                <a:gd name="connsiteX3" fmla="*/ 1026319 w 1026319"/>
                <a:gd name="connsiteY3" fmla="*/ 179388 h 685800"/>
                <a:gd name="connsiteX4" fmla="*/ 800100 w 1026319"/>
                <a:gd name="connsiteY4" fmla="*/ 393700 h 685800"/>
                <a:gd name="connsiteX5" fmla="*/ 761936 w 1026319"/>
                <a:gd name="connsiteY5" fmla="*/ 271414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99218 h 685800"/>
                <a:gd name="connsiteX2" fmla="*/ 691356 w 1026319"/>
                <a:gd name="connsiteY2" fmla="*/ 0 h 685800"/>
                <a:gd name="connsiteX3" fmla="*/ 1026319 w 1026319"/>
                <a:gd name="connsiteY3" fmla="*/ 179388 h 685800"/>
                <a:gd name="connsiteX4" fmla="*/ 800100 w 1026319"/>
                <a:gd name="connsiteY4" fmla="*/ 393700 h 685800"/>
                <a:gd name="connsiteX5" fmla="*/ 761936 w 1026319"/>
                <a:gd name="connsiteY5" fmla="*/ 271414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99218 h 685800"/>
                <a:gd name="connsiteX2" fmla="*/ 691356 w 1026319"/>
                <a:gd name="connsiteY2" fmla="*/ 0 h 685800"/>
                <a:gd name="connsiteX3" fmla="*/ 1026319 w 1026319"/>
                <a:gd name="connsiteY3" fmla="*/ 179388 h 685800"/>
                <a:gd name="connsiteX4" fmla="*/ 800100 w 1026319"/>
                <a:gd name="connsiteY4" fmla="*/ 393700 h 685800"/>
                <a:gd name="connsiteX5" fmla="*/ 761936 w 1026319"/>
                <a:gd name="connsiteY5" fmla="*/ 271414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99218 h 685800"/>
                <a:gd name="connsiteX2" fmla="*/ 691356 w 1026319"/>
                <a:gd name="connsiteY2" fmla="*/ 0 h 685800"/>
                <a:gd name="connsiteX3" fmla="*/ 1026319 w 1026319"/>
                <a:gd name="connsiteY3" fmla="*/ 179388 h 685800"/>
                <a:gd name="connsiteX4" fmla="*/ 800100 w 1026319"/>
                <a:gd name="connsiteY4" fmla="*/ 393700 h 685800"/>
                <a:gd name="connsiteX5" fmla="*/ 790511 w 1026319"/>
                <a:gd name="connsiteY5" fmla="*/ 302370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54857 w 1026319"/>
                <a:gd name="connsiteY1" fmla="*/ 99218 h 685800"/>
                <a:gd name="connsiteX2" fmla="*/ 691356 w 1026319"/>
                <a:gd name="connsiteY2" fmla="*/ 0 h 685800"/>
                <a:gd name="connsiteX3" fmla="*/ 1026319 w 1026319"/>
                <a:gd name="connsiteY3" fmla="*/ 179388 h 685800"/>
                <a:gd name="connsiteX4" fmla="*/ 800100 w 1026319"/>
                <a:gd name="connsiteY4" fmla="*/ 393700 h 685800"/>
                <a:gd name="connsiteX5" fmla="*/ 790511 w 1026319"/>
                <a:gd name="connsiteY5" fmla="*/ 302370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54857 w 1026319"/>
                <a:gd name="connsiteY1" fmla="*/ 99218 h 685800"/>
                <a:gd name="connsiteX2" fmla="*/ 691356 w 1026319"/>
                <a:gd name="connsiteY2" fmla="*/ 0 h 685800"/>
                <a:gd name="connsiteX3" fmla="*/ 1026319 w 1026319"/>
                <a:gd name="connsiteY3" fmla="*/ 179388 h 685800"/>
                <a:gd name="connsiteX4" fmla="*/ 800100 w 1026319"/>
                <a:gd name="connsiteY4" fmla="*/ 393700 h 685800"/>
                <a:gd name="connsiteX5" fmla="*/ 790511 w 1026319"/>
                <a:gd name="connsiteY5" fmla="*/ 302370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99218 h 685800"/>
                <a:gd name="connsiteX2" fmla="*/ 691356 w 1026319"/>
                <a:gd name="connsiteY2" fmla="*/ 0 h 685800"/>
                <a:gd name="connsiteX3" fmla="*/ 1026319 w 1026319"/>
                <a:gd name="connsiteY3" fmla="*/ 179388 h 685800"/>
                <a:gd name="connsiteX4" fmla="*/ 800100 w 1026319"/>
                <a:gd name="connsiteY4" fmla="*/ 393700 h 685800"/>
                <a:gd name="connsiteX5" fmla="*/ 790511 w 1026319"/>
                <a:gd name="connsiteY5" fmla="*/ 302370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99218 h 685800"/>
                <a:gd name="connsiteX2" fmla="*/ 691356 w 1026319"/>
                <a:gd name="connsiteY2" fmla="*/ 0 h 685800"/>
                <a:gd name="connsiteX3" fmla="*/ 1026319 w 1026319"/>
                <a:gd name="connsiteY3" fmla="*/ 179388 h 685800"/>
                <a:gd name="connsiteX4" fmla="*/ 800100 w 1026319"/>
                <a:gd name="connsiteY4" fmla="*/ 393700 h 685800"/>
                <a:gd name="connsiteX5" fmla="*/ 761936 w 1026319"/>
                <a:gd name="connsiteY5" fmla="*/ 302370 h 685800"/>
                <a:gd name="connsiteX6" fmla="*/ 0 w 1026319"/>
                <a:gd name="connsiteY6" fmla="*/ 685800 h 685800"/>
                <a:gd name="connsiteX0" fmla="*/ 0 w 1026319"/>
                <a:gd name="connsiteY0" fmla="*/ 716757 h 716757"/>
                <a:gd name="connsiteX1" fmla="*/ 723900 w 1026319"/>
                <a:gd name="connsiteY1" fmla="*/ 130175 h 716757"/>
                <a:gd name="connsiteX2" fmla="*/ 641350 w 1026319"/>
                <a:gd name="connsiteY2" fmla="*/ 0 h 716757"/>
                <a:gd name="connsiteX3" fmla="*/ 1026319 w 1026319"/>
                <a:gd name="connsiteY3" fmla="*/ 210345 h 716757"/>
                <a:gd name="connsiteX4" fmla="*/ 800100 w 1026319"/>
                <a:gd name="connsiteY4" fmla="*/ 424657 h 716757"/>
                <a:gd name="connsiteX5" fmla="*/ 761936 w 1026319"/>
                <a:gd name="connsiteY5" fmla="*/ 333327 h 716757"/>
                <a:gd name="connsiteX6" fmla="*/ 0 w 1026319"/>
                <a:gd name="connsiteY6" fmla="*/ 716757 h 716757"/>
                <a:gd name="connsiteX0" fmla="*/ 0 w 1026319"/>
                <a:gd name="connsiteY0" fmla="*/ 716757 h 716757"/>
                <a:gd name="connsiteX1" fmla="*/ 695325 w 1026319"/>
                <a:gd name="connsiteY1" fmla="*/ 130175 h 716757"/>
                <a:gd name="connsiteX2" fmla="*/ 641350 w 1026319"/>
                <a:gd name="connsiteY2" fmla="*/ 0 h 716757"/>
                <a:gd name="connsiteX3" fmla="*/ 1026319 w 1026319"/>
                <a:gd name="connsiteY3" fmla="*/ 210345 h 716757"/>
                <a:gd name="connsiteX4" fmla="*/ 800100 w 1026319"/>
                <a:gd name="connsiteY4" fmla="*/ 424657 h 716757"/>
                <a:gd name="connsiteX5" fmla="*/ 761936 w 1026319"/>
                <a:gd name="connsiteY5" fmla="*/ 333327 h 716757"/>
                <a:gd name="connsiteX6" fmla="*/ 0 w 1026319"/>
                <a:gd name="connsiteY6" fmla="*/ 716757 h 716757"/>
                <a:gd name="connsiteX0" fmla="*/ 0 w 934879"/>
                <a:gd name="connsiteY0" fmla="*/ 823437 h 823437"/>
                <a:gd name="connsiteX1" fmla="*/ 603885 w 934879"/>
                <a:gd name="connsiteY1" fmla="*/ 130175 h 823437"/>
                <a:gd name="connsiteX2" fmla="*/ 549910 w 934879"/>
                <a:gd name="connsiteY2" fmla="*/ 0 h 823437"/>
                <a:gd name="connsiteX3" fmla="*/ 934879 w 934879"/>
                <a:gd name="connsiteY3" fmla="*/ 210345 h 823437"/>
                <a:gd name="connsiteX4" fmla="*/ 708660 w 934879"/>
                <a:gd name="connsiteY4" fmla="*/ 424657 h 823437"/>
                <a:gd name="connsiteX5" fmla="*/ 670496 w 934879"/>
                <a:gd name="connsiteY5" fmla="*/ 333327 h 823437"/>
                <a:gd name="connsiteX6" fmla="*/ 0 w 934879"/>
                <a:gd name="connsiteY6" fmla="*/ 823437 h 823437"/>
                <a:gd name="connsiteX0" fmla="*/ 0 w 972979"/>
                <a:gd name="connsiteY0" fmla="*/ 772637 h 772637"/>
                <a:gd name="connsiteX1" fmla="*/ 641985 w 972979"/>
                <a:gd name="connsiteY1" fmla="*/ 130175 h 772637"/>
                <a:gd name="connsiteX2" fmla="*/ 588010 w 972979"/>
                <a:gd name="connsiteY2" fmla="*/ 0 h 772637"/>
                <a:gd name="connsiteX3" fmla="*/ 972979 w 972979"/>
                <a:gd name="connsiteY3" fmla="*/ 210345 h 772637"/>
                <a:gd name="connsiteX4" fmla="*/ 746760 w 972979"/>
                <a:gd name="connsiteY4" fmla="*/ 424657 h 772637"/>
                <a:gd name="connsiteX5" fmla="*/ 708596 w 972979"/>
                <a:gd name="connsiteY5" fmla="*/ 333327 h 772637"/>
                <a:gd name="connsiteX6" fmla="*/ 0 w 972979"/>
                <a:gd name="connsiteY6" fmla="*/ 772637 h 772637"/>
                <a:gd name="connsiteX0" fmla="*/ 0 w 972979"/>
                <a:gd name="connsiteY0" fmla="*/ 772637 h 772637"/>
                <a:gd name="connsiteX1" fmla="*/ 641985 w 972979"/>
                <a:gd name="connsiteY1" fmla="*/ 130175 h 772637"/>
                <a:gd name="connsiteX2" fmla="*/ 588010 w 972979"/>
                <a:gd name="connsiteY2" fmla="*/ 0 h 772637"/>
                <a:gd name="connsiteX3" fmla="*/ 972979 w 972979"/>
                <a:gd name="connsiteY3" fmla="*/ 210345 h 772637"/>
                <a:gd name="connsiteX4" fmla="*/ 746760 w 972979"/>
                <a:gd name="connsiteY4" fmla="*/ 424657 h 772637"/>
                <a:gd name="connsiteX5" fmla="*/ 708596 w 972979"/>
                <a:gd name="connsiteY5" fmla="*/ 333327 h 772637"/>
                <a:gd name="connsiteX6" fmla="*/ 0 w 972979"/>
                <a:gd name="connsiteY6" fmla="*/ 772637 h 772637"/>
                <a:gd name="connsiteX0" fmla="*/ 0 w 972979"/>
                <a:gd name="connsiteY0" fmla="*/ 772637 h 772637"/>
                <a:gd name="connsiteX1" fmla="*/ 641985 w 972979"/>
                <a:gd name="connsiteY1" fmla="*/ 130175 h 772637"/>
                <a:gd name="connsiteX2" fmla="*/ 588010 w 972979"/>
                <a:gd name="connsiteY2" fmla="*/ 0 h 772637"/>
                <a:gd name="connsiteX3" fmla="*/ 972979 w 972979"/>
                <a:gd name="connsiteY3" fmla="*/ 210345 h 772637"/>
                <a:gd name="connsiteX4" fmla="*/ 746760 w 972979"/>
                <a:gd name="connsiteY4" fmla="*/ 424657 h 772637"/>
                <a:gd name="connsiteX5" fmla="*/ 708596 w 972979"/>
                <a:gd name="connsiteY5" fmla="*/ 333327 h 772637"/>
                <a:gd name="connsiteX6" fmla="*/ 0 w 972979"/>
                <a:gd name="connsiteY6" fmla="*/ 772637 h 772637"/>
                <a:gd name="connsiteX0" fmla="*/ 0 w 972979"/>
                <a:gd name="connsiteY0" fmla="*/ 772637 h 772637"/>
                <a:gd name="connsiteX1" fmla="*/ 641985 w 972979"/>
                <a:gd name="connsiteY1" fmla="*/ 130175 h 772637"/>
                <a:gd name="connsiteX2" fmla="*/ 588010 w 972979"/>
                <a:gd name="connsiteY2" fmla="*/ 0 h 772637"/>
                <a:gd name="connsiteX3" fmla="*/ 972979 w 972979"/>
                <a:gd name="connsiteY3" fmla="*/ 210345 h 772637"/>
                <a:gd name="connsiteX4" fmla="*/ 746760 w 972979"/>
                <a:gd name="connsiteY4" fmla="*/ 424657 h 772637"/>
                <a:gd name="connsiteX5" fmla="*/ 708596 w 972979"/>
                <a:gd name="connsiteY5" fmla="*/ 333327 h 772637"/>
                <a:gd name="connsiteX6" fmla="*/ 0 w 972979"/>
                <a:gd name="connsiteY6" fmla="*/ 772637 h 772637"/>
                <a:gd name="connsiteX0" fmla="*/ 0 w 972979"/>
                <a:gd name="connsiteY0" fmla="*/ 772637 h 772637"/>
                <a:gd name="connsiteX1" fmla="*/ 641985 w 972979"/>
                <a:gd name="connsiteY1" fmla="*/ 130175 h 772637"/>
                <a:gd name="connsiteX2" fmla="*/ 588010 w 972979"/>
                <a:gd name="connsiteY2" fmla="*/ 0 h 772637"/>
                <a:gd name="connsiteX3" fmla="*/ 972979 w 972979"/>
                <a:gd name="connsiteY3" fmla="*/ 210345 h 772637"/>
                <a:gd name="connsiteX4" fmla="*/ 746760 w 972979"/>
                <a:gd name="connsiteY4" fmla="*/ 424657 h 772637"/>
                <a:gd name="connsiteX5" fmla="*/ 708596 w 972979"/>
                <a:gd name="connsiteY5" fmla="*/ 333327 h 772637"/>
                <a:gd name="connsiteX6" fmla="*/ 0 w 972979"/>
                <a:gd name="connsiteY6" fmla="*/ 772637 h 772637"/>
                <a:gd name="connsiteX0" fmla="*/ 0 w 972979"/>
                <a:gd name="connsiteY0" fmla="*/ 772637 h 772637"/>
                <a:gd name="connsiteX1" fmla="*/ 641985 w 972979"/>
                <a:gd name="connsiteY1" fmla="*/ 130175 h 772637"/>
                <a:gd name="connsiteX2" fmla="*/ 588010 w 972979"/>
                <a:gd name="connsiteY2" fmla="*/ 0 h 772637"/>
                <a:gd name="connsiteX3" fmla="*/ 972979 w 972979"/>
                <a:gd name="connsiteY3" fmla="*/ 210345 h 772637"/>
                <a:gd name="connsiteX4" fmla="*/ 746760 w 972979"/>
                <a:gd name="connsiteY4" fmla="*/ 424657 h 772637"/>
                <a:gd name="connsiteX5" fmla="*/ 708596 w 972979"/>
                <a:gd name="connsiteY5" fmla="*/ 333327 h 772637"/>
                <a:gd name="connsiteX6" fmla="*/ 0 w 972979"/>
                <a:gd name="connsiteY6" fmla="*/ 772637 h 772637"/>
                <a:gd name="connsiteX0" fmla="*/ 0 w 1040280"/>
                <a:gd name="connsiteY0" fmla="*/ 688413 h 688413"/>
                <a:gd name="connsiteX1" fmla="*/ 709286 w 1040280"/>
                <a:gd name="connsiteY1" fmla="*/ 130175 h 688413"/>
                <a:gd name="connsiteX2" fmla="*/ 655311 w 1040280"/>
                <a:gd name="connsiteY2" fmla="*/ 0 h 688413"/>
                <a:gd name="connsiteX3" fmla="*/ 1040280 w 1040280"/>
                <a:gd name="connsiteY3" fmla="*/ 210345 h 688413"/>
                <a:gd name="connsiteX4" fmla="*/ 814061 w 1040280"/>
                <a:gd name="connsiteY4" fmla="*/ 424657 h 688413"/>
                <a:gd name="connsiteX5" fmla="*/ 775897 w 1040280"/>
                <a:gd name="connsiteY5" fmla="*/ 333327 h 688413"/>
                <a:gd name="connsiteX6" fmla="*/ 0 w 1040280"/>
                <a:gd name="connsiteY6" fmla="*/ 688413 h 688413"/>
                <a:gd name="connsiteX0" fmla="*/ 0 w 1040280"/>
                <a:gd name="connsiteY0" fmla="*/ 688413 h 688413"/>
                <a:gd name="connsiteX1" fmla="*/ 709286 w 1040280"/>
                <a:gd name="connsiteY1" fmla="*/ 130175 h 688413"/>
                <a:gd name="connsiteX2" fmla="*/ 655311 w 1040280"/>
                <a:gd name="connsiteY2" fmla="*/ 0 h 688413"/>
                <a:gd name="connsiteX3" fmla="*/ 1040280 w 1040280"/>
                <a:gd name="connsiteY3" fmla="*/ 210345 h 688413"/>
                <a:gd name="connsiteX4" fmla="*/ 814061 w 1040280"/>
                <a:gd name="connsiteY4" fmla="*/ 424657 h 688413"/>
                <a:gd name="connsiteX5" fmla="*/ 775897 w 1040280"/>
                <a:gd name="connsiteY5" fmla="*/ 333327 h 688413"/>
                <a:gd name="connsiteX6" fmla="*/ 0 w 1040280"/>
                <a:gd name="connsiteY6" fmla="*/ 688413 h 688413"/>
                <a:gd name="connsiteX0" fmla="*/ 0 w 1040280"/>
                <a:gd name="connsiteY0" fmla="*/ 688413 h 688413"/>
                <a:gd name="connsiteX1" fmla="*/ 709286 w 1040280"/>
                <a:gd name="connsiteY1" fmla="*/ 130175 h 688413"/>
                <a:gd name="connsiteX2" fmla="*/ 655311 w 1040280"/>
                <a:gd name="connsiteY2" fmla="*/ 0 h 688413"/>
                <a:gd name="connsiteX3" fmla="*/ 1040280 w 1040280"/>
                <a:gd name="connsiteY3" fmla="*/ 210345 h 688413"/>
                <a:gd name="connsiteX4" fmla="*/ 814061 w 1040280"/>
                <a:gd name="connsiteY4" fmla="*/ 424657 h 688413"/>
                <a:gd name="connsiteX5" fmla="*/ 775897 w 1040280"/>
                <a:gd name="connsiteY5" fmla="*/ 333327 h 688413"/>
                <a:gd name="connsiteX6" fmla="*/ 0 w 1040280"/>
                <a:gd name="connsiteY6" fmla="*/ 688413 h 688413"/>
                <a:gd name="connsiteX0" fmla="*/ 0 w 1040280"/>
                <a:gd name="connsiteY0" fmla="*/ 688413 h 688413"/>
                <a:gd name="connsiteX1" fmla="*/ 709286 w 1040280"/>
                <a:gd name="connsiteY1" fmla="*/ 130175 h 688413"/>
                <a:gd name="connsiteX2" fmla="*/ 655311 w 1040280"/>
                <a:gd name="connsiteY2" fmla="*/ 0 h 688413"/>
                <a:gd name="connsiteX3" fmla="*/ 1040280 w 1040280"/>
                <a:gd name="connsiteY3" fmla="*/ 210345 h 688413"/>
                <a:gd name="connsiteX4" fmla="*/ 814061 w 1040280"/>
                <a:gd name="connsiteY4" fmla="*/ 424657 h 688413"/>
                <a:gd name="connsiteX5" fmla="*/ 775897 w 1040280"/>
                <a:gd name="connsiteY5" fmla="*/ 333327 h 688413"/>
                <a:gd name="connsiteX6" fmla="*/ 0 w 1040280"/>
                <a:gd name="connsiteY6" fmla="*/ 688413 h 688413"/>
                <a:gd name="connsiteX0" fmla="*/ 0 w 1040280"/>
                <a:gd name="connsiteY0" fmla="*/ 688413 h 688413"/>
                <a:gd name="connsiteX1" fmla="*/ 709286 w 1040280"/>
                <a:gd name="connsiteY1" fmla="*/ 130175 h 688413"/>
                <a:gd name="connsiteX2" fmla="*/ 655311 w 1040280"/>
                <a:gd name="connsiteY2" fmla="*/ 0 h 688413"/>
                <a:gd name="connsiteX3" fmla="*/ 1040280 w 1040280"/>
                <a:gd name="connsiteY3" fmla="*/ 210345 h 688413"/>
                <a:gd name="connsiteX4" fmla="*/ 814061 w 1040280"/>
                <a:gd name="connsiteY4" fmla="*/ 424657 h 688413"/>
                <a:gd name="connsiteX5" fmla="*/ 775897 w 1040280"/>
                <a:gd name="connsiteY5" fmla="*/ 333327 h 688413"/>
                <a:gd name="connsiteX6" fmla="*/ 0 w 1040280"/>
                <a:gd name="connsiteY6" fmla="*/ 688413 h 688413"/>
                <a:gd name="connsiteX0" fmla="*/ 0 w 1040280"/>
                <a:gd name="connsiteY0" fmla="*/ 688413 h 688413"/>
                <a:gd name="connsiteX1" fmla="*/ 709286 w 1040280"/>
                <a:gd name="connsiteY1" fmla="*/ 130175 h 688413"/>
                <a:gd name="connsiteX2" fmla="*/ 655311 w 1040280"/>
                <a:gd name="connsiteY2" fmla="*/ 0 h 688413"/>
                <a:gd name="connsiteX3" fmla="*/ 1040280 w 1040280"/>
                <a:gd name="connsiteY3" fmla="*/ 210345 h 688413"/>
                <a:gd name="connsiteX4" fmla="*/ 814061 w 1040280"/>
                <a:gd name="connsiteY4" fmla="*/ 424657 h 688413"/>
                <a:gd name="connsiteX5" fmla="*/ 775897 w 1040280"/>
                <a:gd name="connsiteY5" fmla="*/ 333327 h 688413"/>
                <a:gd name="connsiteX6" fmla="*/ 0 w 1040280"/>
                <a:gd name="connsiteY6" fmla="*/ 688413 h 688413"/>
                <a:gd name="connsiteX0" fmla="*/ 0 w 1040280"/>
                <a:gd name="connsiteY0" fmla="*/ 688413 h 688413"/>
                <a:gd name="connsiteX1" fmla="*/ 709286 w 1040280"/>
                <a:gd name="connsiteY1" fmla="*/ 130175 h 688413"/>
                <a:gd name="connsiteX2" fmla="*/ 655311 w 1040280"/>
                <a:gd name="connsiteY2" fmla="*/ 0 h 688413"/>
                <a:gd name="connsiteX3" fmla="*/ 1040280 w 1040280"/>
                <a:gd name="connsiteY3" fmla="*/ 210345 h 688413"/>
                <a:gd name="connsiteX4" fmla="*/ 814061 w 1040280"/>
                <a:gd name="connsiteY4" fmla="*/ 424657 h 688413"/>
                <a:gd name="connsiteX5" fmla="*/ 775897 w 1040280"/>
                <a:gd name="connsiteY5" fmla="*/ 333327 h 688413"/>
                <a:gd name="connsiteX6" fmla="*/ 0 w 1040280"/>
                <a:gd name="connsiteY6" fmla="*/ 688413 h 688413"/>
                <a:gd name="connsiteX0" fmla="*/ 0 w 1040280"/>
                <a:gd name="connsiteY0" fmla="*/ 688413 h 688413"/>
                <a:gd name="connsiteX1" fmla="*/ 709286 w 1040280"/>
                <a:gd name="connsiteY1" fmla="*/ 130175 h 688413"/>
                <a:gd name="connsiteX2" fmla="*/ 655311 w 1040280"/>
                <a:gd name="connsiteY2" fmla="*/ 0 h 688413"/>
                <a:gd name="connsiteX3" fmla="*/ 1040280 w 1040280"/>
                <a:gd name="connsiteY3" fmla="*/ 210345 h 688413"/>
                <a:gd name="connsiteX4" fmla="*/ 814061 w 1040280"/>
                <a:gd name="connsiteY4" fmla="*/ 424657 h 688413"/>
                <a:gd name="connsiteX5" fmla="*/ 775897 w 1040280"/>
                <a:gd name="connsiteY5" fmla="*/ 333327 h 688413"/>
                <a:gd name="connsiteX6" fmla="*/ 0 w 1040280"/>
                <a:gd name="connsiteY6" fmla="*/ 688413 h 688413"/>
                <a:gd name="connsiteX0" fmla="*/ 0 w 1040280"/>
                <a:gd name="connsiteY0" fmla="*/ 662515 h 662515"/>
                <a:gd name="connsiteX1" fmla="*/ 709286 w 1040280"/>
                <a:gd name="connsiteY1" fmla="*/ 104277 h 662515"/>
                <a:gd name="connsiteX2" fmla="*/ 667388 w 1040280"/>
                <a:gd name="connsiteY2" fmla="*/ 0 h 662515"/>
                <a:gd name="connsiteX3" fmla="*/ 1040280 w 1040280"/>
                <a:gd name="connsiteY3" fmla="*/ 184447 h 662515"/>
                <a:gd name="connsiteX4" fmla="*/ 814061 w 1040280"/>
                <a:gd name="connsiteY4" fmla="*/ 398759 h 662515"/>
                <a:gd name="connsiteX5" fmla="*/ 775897 w 1040280"/>
                <a:gd name="connsiteY5" fmla="*/ 307429 h 662515"/>
                <a:gd name="connsiteX6" fmla="*/ 0 w 1040280"/>
                <a:gd name="connsiteY6" fmla="*/ 662515 h 662515"/>
                <a:gd name="connsiteX0" fmla="*/ 0 w 1040280"/>
                <a:gd name="connsiteY0" fmla="*/ 653883 h 653883"/>
                <a:gd name="connsiteX1" fmla="*/ 709286 w 1040280"/>
                <a:gd name="connsiteY1" fmla="*/ 95645 h 653883"/>
                <a:gd name="connsiteX2" fmla="*/ 671413 w 1040280"/>
                <a:gd name="connsiteY2" fmla="*/ 0 h 653883"/>
                <a:gd name="connsiteX3" fmla="*/ 1040280 w 1040280"/>
                <a:gd name="connsiteY3" fmla="*/ 175815 h 653883"/>
                <a:gd name="connsiteX4" fmla="*/ 814061 w 1040280"/>
                <a:gd name="connsiteY4" fmla="*/ 390127 h 653883"/>
                <a:gd name="connsiteX5" fmla="*/ 775897 w 1040280"/>
                <a:gd name="connsiteY5" fmla="*/ 298797 h 653883"/>
                <a:gd name="connsiteX6" fmla="*/ 0 w 1040280"/>
                <a:gd name="connsiteY6" fmla="*/ 653883 h 653883"/>
                <a:gd name="connsiteX0" fmla="*/ 0 w 1031222"/>
                <a:gd name="connsiteY0" fmla="*/ 653883 h 653883"/>
                <a:gd name="connsiteX1" fmla="*/ 709286 w 1031222"/>
                <a:gd name="connsiteY1" fmla="*/ 95645 h 653883"/>
                <a:gd name="connsiteX2" fmla="*/ 671413 w 1031222"/>
                <a:gd name="connsiteY2" fmla="*/ 0 h 653883"/>
                <a:gd name="connsiteX3" fmla="*/ 1031222 w 1031222"/>
                <a:gd name="connsiteY3" fmla="*/ 156392 h 653883"/>
                <a:gd name="connsiteX4" fmla="*/ 814061 w 1031222"/>
                <a:gd name="connsiteY4" fmla="*/ 390127 h 653883"/>
                <a:gd name="connsiteX5" fmla="*/ 775897 w 1031222"/>
                <a:gd name="connsiteY5" fmla="*/ 298797 h 653883"/>
                <a:gd name="connsiteX6" fmla="*/ 0 w 1031222"/>
                <a:gd name="connsiteY6" fmla="*/ 653883 h 653883"/>
                <a:gd name="connsiteX0" fmla="*/ 0 w 1024177"/>
                <a:gd name="connsiteY0" fmla="*/ 653883 h 653883"/>
                <a:gd name="connsiteX1" fmla="*/ 709286 w 1024177"/>
                <a:gd name="connsiteY1" fmla="*/ 95645 h 653883"/>
                <a:gd name="connsiteX2" fmla="*/ 671413 w 1024177"/>
                <a:gd name="connsiteY2" fmla="*/ 0 h 653883"/>
                <a:gd name="connsiteX3" fmla="*/ 1024177 w 1024177"/>
                <a:gd name="connsiteY3" fmla="*/ 141284 h 653883"/>
                <a:gd name="connsiteX4" fmla="*/ 814061 w 1024177"/>
                <a:gd name="connsiteY4" fmla="*/ 390127 h 653883"/>
                <a:gd name="connsiteX5" fmla="*/ 775897 w 1024177"/>
                <a:gd name="connsiteY5" fmla="*/ 298797 h 653883"/>
                <a:gd name="connsiteX6" fmla="*/ 0 w 1024177"/>
                <a:gd name="connsiteY6" fmla="*/ 653883 h 653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4177" h="653883">
                  <a:moveTo>
                    <a:pt x="0" y="653883"/>
                  </a:moveTo>
                  <a:cubicBezTo>
                    <a:pt x="62715" y="501228"/>
                    <a:pt x="256539" y="248412"/>
                    <a:pt x="709286" y="95645"/>
                  </a:cubicBezTo>
                  <a:lnTo>
                    <a:pt x="671413" y="0"/>
                  </a:lnTo>
                  <a:lnTo>
                    <a:pt x="1024177" y="141284"/>
                  </a:lnTo>
                  <a:lnTo>
                    <a:pt x="814061" y="390127"/>
                  </a:lnTo>
                  <a:lnTo>
                    <a:pt x="775897" y="298797"/>
                  </a:lnTo>
                  <a:cubicBezTo>
                    <a:pt x="485595" y="351098"/>
                    <a:pt x="194624" y="458957"/>
                    <a:pt x="0" y="653883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800" b="1" kern="0">
                <a:solidFill>
                  <a:schemeClr val="bg1"/>
                </a:solidFill>
                <a:latin typeface="隶书" panose="02010509060101010101" pitchFamily="49" charset="-122"/>
                <a:ea typeface="隶书" panose="02010509060101010101" pitchFamily="49" charset="-122"/>
              </a:endParaRPr>
            </a:p>
          </p:txBody>
        </p:sp>
      </p:grpSp>
      <p:sp>
        <p:nvSpPr>
          <p:cNvPr id="21" name="TextBox 4"/>
          <p:cNvSpPr txBox="1">
            <a:spLocks noChangeArrowheads="1"/>
          </p:cNvSpPr>
          <p:nvPr/>
        </p:nvSpPr>
        <p:spPr bwMode="auto">
          <a:xfrm>
            <a:off x="5301549" y="3018857"/>
            <a:ext cx="1500188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学习</a:t>
            </a:r>
            <a:r>
              <a: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要点</a:t>
            </a:r>
          </a:p>
        </p:txBody>
      </p:sp>
      <p:sp>
        <p:nvSpPr>
          <p:cNvPr id="22" name="文本框 6"/>
          <p:cNvSpPr txBox="1">
            <a:spLocks noChangeArrowheads="1"/>
          </p:cNvSpPr>
          <p:nvPr/>
        </p:nvSpPr>
        <p:spPr bwMode="auto">
          <a:xfrm>
            <a:off x="2963642" y="2083255"/>
            <a:ext cx="202965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altLang="zh-CN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 Android</a:t>
            </a:r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程序界</a:t>
            </a:r>
            <a:endParaRPr lang="en-US" altLang="zh-CN" sz="18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ct val="0"/>
              </a:spcBef>
              <a:buNone/>
            </a:pPr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面与</a:t>
            </a:r>
            <a:r>
              <a:rPr lang="en-US" altLang="zh-CN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View</a:t>
            </a:r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组件</a:t>
            </a:r>
            <a:endParaRPr lang="en-US" altLang="zh-CN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文本框 7"/>
          <p:cNvSpPr txBox="1">
            <a:spLocks noChangeArrowheads="1"/>
          </p:cNvSpPr>
          <p:nvPr/>
        </p:nvSpPr>
        <p:spPr bwMode="auto">
          <a:xfrm>
            <a:off x="2447381" y="4638791"/>
            <a:ext cx="1798826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altLang="zh-CN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Android</a:t>
            </a:r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常见</a:t>
            </a:r>
            <a:endParaRPr lang="en-US" altLang="zh-CN" sz="18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ct val="0"/>
              </a:spcBef>
              <a:buNone/>
            </a:pPr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的布局管理器</a:t>
            </a:r>
            <a:endParaRPr lang="en-US" altLang="zh-CN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文本框 8"/>
          <p:cNvSpPr txBox="1">
            <a:spLocks noChangeArrowheads="1"/>
          </p:cNvSpPr>
          <p:nvPr/>
        </p:nvSpPr>
        <p:spPr bwMode="auto">
          <a:xfrm>
            <a:off x="5629275" y="5532664"/>
            <a:ext cx="202965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 </a:t>
            </a:r>
            <a:r>
              <a:rPr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掌握</a:t>
            </a:r>
            <a:r>
              <a:rPr lang="en-US" altLang="zh-CN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Android</a:t>
            </a:r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各</a:t>
            </a:r>
            <a:endParaRPr lang="en-US" altLang="zh-CN" sz="18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类组件如何使用</a:t>
            </a:r>
            <a:endParaRPr lang="en-US" altLang="zh-CN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9"/>
          <p:cNvSpPr txBox="1">
            <a:spLocks noChangeArrowheads="1"/>
          </p:cNvSpPr>
          <p:nvPr/>
        </p:nvSpPr>
        <p:spPr bwMode="auto">
          <a:xfrm>
            <a:off x="7758113" y="3765777"/>
            <a:ext cx="136127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8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4</a:t>
            </a:r>
            <a:r>
              <a:rPr lang="en-US" altLang="zh-CN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 </a:t>
            </a:r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了解各种</a:t>
            </a:r>
            <a:endParaRPr lang="en-US" altLang="zh-CN" sz="18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菜单的使用</a:t>
            </a:r>
            <a:endParaRPr lang="en-US" altLang="zh-CN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10"/>
          <p:cNvSpPr txBox="1">
            <a:spLocks noChangeArrowheads="1"/>
          </p:cNvSpPr>
          <p:nvPr/>
        </p:nvSpPr>
        <p:spPr bwMode="auto">
          <a:xfrm>
            <a:off x="6950936" y="1771436"/>
            <a:ext cx="229101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 </a:t>
            </a:r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了解活动条的使用</a:t>
            </a:r>
            <a:endParaRPr lang="zh-CN" altLang="en-US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9" name="直接连接符 28"/>
          <p:cNvCxnSpPr/>
          <p:nvPr/>
        </p:nvCxnSpPr>
        <p:spPr>
          <a:xfrm>
            <a:off x="0" y="452811"/>
            <a:ext cx="33210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/>
        </p:nvCxnSpPr>
        <p:spPr>
          <a:xfrm>
            <a:off x="0" y="1271588"/>
            <a:ext cx="1159192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4971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7" presetID="2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3" grpId="0"/>
      <p:bldP spid="24" grpId="0"/>
      <p:bldP spid="25" grpId="0"/>
      <p:bldP spid="2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i="1" dirty="0">
                <a:solidFill>
                  <a:schemeClr val="bg1"/>
                </a:solidFill>
              </a:rPr>
              <a:t>Grasping events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562" y="1347787"/>
            <a:ext cx="10891838" cy="4656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2455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5400" dirty="0" smtClean="0">
                <a:solidFill>
                  <a:schemeClr val="bg1"/>
                </a:solidFill>
              </a:rPr>
              <a:t>HomeWork1</a:t>
            </a:r>
            <a:endParaRPr lang="zh-CN" altLang="en-US" sz="5400" dirty="0">
              <a:solidFill>
                <a:schemeClr val="bg1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798877"/>
            <a:ext cx="10515600" cy="521335"/>
          </a:xfrm>
        </p:spPr>
        <p:txBody>
          <a:bodyPr/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在跟着手指动小球上实现“六</a:t>
            </a:r>
            <a:r>
              <a:rPr lang="zh-CN" altLang="en-US" dirty="0">
                <a:solidFill>
                  <a:schemeClr val="bg1"/>
                </a:solidFill>
              </a:rPr>
              <a:t>道</a:t>
            </a:r>
            <a:r>
              <a:rPr lang="en-US" altLang="zh-CN" dirty="0">
                <a:solidFill>
                  <a:schemeClr val="bg1"/>
                </a:solidFill>
              </a:rPr>
              <a:t>·</a:t>
            </a:r>
            <a:r>
              <a:rPr lang="zh-CN" altLang="en-US" dirty="0">
                <a:solidFill>
                  <a:schemeClr val="bg1"/>
                </a:solidFill>
              </a:rPr>
              <a:t>超大玉螺旋手里</a:t>
            </a:r>
            <a:r>
              <a:rPr lang="zh-CN" altLang="en-US" dirty="0" smtClean="0">
                <a:solidFill>
                  <a:schemeClr val="bg1"/>
                </a:solidFill>
              </a:rPr>
              <a:t>剑“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zh-CN" altLang="en-US" dirty="0" smtClean="0">
                <a:solidFill>
                  <a:srgbClr val="FFC000"/>
                </a:solidFill>
              </a:rPr>
              <a:t>             螺旋</a:t>
            </a:r>
            <a:r>
              <a:rPr lang="zh-CN" altLang="en-US" dirty="0">
                <a:solidFill>
                  <a:srgbClr val="FFC000"/>
                </a:solidFill>
              </a:rPr>
              <a:t>丸</a:t>
            </a:r>
          </a:p>
          <a:p>
            <a:endParaRPr lang="en-US" altLang="zh-CN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2607" y="2908290"/>
            <a:ext cx="2976880" cy="306768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952115"/>
            <a:ext cx="3672840" cy="2929728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5354593" y="2460862"/>
            <a:ext cx="2569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C000"/>
                </a:solidFill>
              </a:rPr>
              <a:t>六道</a:t>
            </a:r>
            <a:r>
              <a:rPr lang="en-US" altLang="zh-CN" dirty="0">
                <a:solidFill>
                  <a:srgbClr val="FFC000"/>
                </a:solidFill>
              </a:rPr>
              <a:t>·</a:t>
            </a:r>
            <a:r>
              <a:rPr lang="zh-CN" altLang="en-US" dirty="0">
                <a:solidFill>
                  <a:srgbClr val="FFC000"/>
                </a:solidFill>
              </a:rPr>
              <a:t>超大玉螺旋手里剑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46147" y="2952115"/>
            <a:ext cx="2807653" cy="3051649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8756446" y="247459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C000"/>
                </a:solidFill>
              </a:rPr>
              <a:t>千鸟</a:t>
            </a:r>
          </a:p>
        </p:txBody>
      </p:sp>
    </p:spTree>
    <p:extLst>
      <p:ext uri="{BB962C8B-B14F-4D97-AF65-F5344CB8AC3E}">
        <p14:creationId xmlns:p14="http://schemas.microsoft.com/office/powerpoint/2010/main" val="22534256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</a:rPr>
              <a:t>HomeWork1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1920" y="1381759"/>
            <a:ext cx="3870960" cy="5253213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727200" y="1863408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FFC000"/>
                </a:solidFill>
              </a:rPr>
              <a:t>界面设计，不同技能的选择</a:t>
            </a:r>
            <a:endParaRPr lang="zh-CN" altLang="en-US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84748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上传到</a:t>
            </a:r>
            <a:r>
              <a:rPr kumimoji="1" lang="en-US" altLang="zh-CN" dirty="0" smtClean="0"/>
              <a:t>FTP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de-DE" altLang="zh-CN" sz="4800" dirty="0">
                <a:solidFill>
                  <a:srgbClr val="FF0000"/>
                </a:solidFill>
                <a:hlinkClick r:id="rId2"/>
              </a:rPr>
              <a:t>http://</a:t>
            </a:r>
            <a:r>
              <a:rPr kumimoji="1" lang="de-DE" altLang="zh-CN" sz="4800" dirty="0" smtClean="0">
                <a:solidFill>
                  <a:srgbClr val="FF0000"/>
                </a:solidFill>
                <a:hlinkClick r:id="rId2"/>
              </a:rPr>
              <a:t>172.18.5.102</a:t>
            </a:r>
            <a:endParaRPr kumimoji="1" lang="de-DE" altLang="zh-CN" sz="4800" dirty="0" smtClean="0">
              <a:solidFill>
                <a:srgbClr val="FF0000"/>
              </a:solidFill>
            </a:endParaRPr>
          </a:p>
          <a:p>
            <a:endParaRPr kumimoji="1" lang="de-DE" altLang="zh-CN" sz="4800" dirty="0" smtClean="0">
              <a:solidFill>
                <a:srgbClr val="FF0000"/>
              </a:solidFill>
            </a:endParaRPr>
          </a:p>
          <a:p>
            <a:r>
              <a:rPr kumimoji="1" lang="de-DE" altLang="zh-CN" sz="4800" dirty="0" smtClean="0"/>
              <a:t>2018-2019-1/Android/***/homework1</a:t>
            </a:r>
            <a:endParaRPr kumimoji="1" lang="en-US" altLang="zh-CN" sz="4800" dirty="0"/>
          </a:p>
          <a:p>
            <a:r>
              <a:rPr kumimoji="1" lang="en-US" altLang="zh-CN" sz="4800" dirty="0" smtClean="0"/>
              <a:t>User </a:t>
            </a:r>
            <a:r>
              <a:rPr kumimoji="1" lang="en-US" altLang="zh-CN" sz="4800" dirty="0" err="1" smtClean="0"/>
              <a:t>dailiyun</a:t>
            </a:r>
            <a:r>
              <a:rPr kumimoji="1" lang="en-US" altLang="zh-CN" sz="4800" dirty="0" smtClean="0"/>
              <a:t> password </a:t>
            </a:r>
            <a:r>
              <a:rPr kumimoji="1" lang="en-US" altLang="zh-CN" sz="4800" dirty="0" err="1" smtClean="0"/>
              <a:t>dailiyun</a:t>
            </a:r>
            <a:endParaRPr kumimoji="1" lang="en-US" altLang="zh-CN" sz="4800" dirty="0" smtClean="0"/>
          </a:p>
          <a:p>
            <a:endParaRPr kumimoji="1" lang="zh-CN" altLang="en-US" sz="48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702" y="2641886"/>
            <a:ext cx="8638529" cy="761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59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6"/>
          <p:cNvSpPr/>
          <p:nvPr/>
        </p:nvSpPr>
        <p:spPr>
          <a:xfrm>
            <a:off x="4127500" y="550863"/>
            <a:ext cx="3376613" cy="3375025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9600" dirty="0" smtClean="0"/>
              <a:t>2.3</a:t>
            </a:r>
            <a:endParaRPr lang="zh-CN" altLang="en-US" sz="9600" dirty="0"/>
          </a:p>
        </p:txBody>
      </p:sp>
      <p:sp>
        <p:nvSpPr>
          <p:cNvPr id="8" name="弦形 7"/>
          <p:cNvSpPr/>
          <p:nvPr/>
        </p:nvSpPr>
        <p:spPr>
          <a:xfrm rot="17100000">
            <a:off x="4106863" y="530225"/>
            <a:ext cx="3417888" cy="3417887"/>
          </a:xfrm>
          <a:prstGeom prst="chord">
            <a:avLst>
              <a:gd name="adj1" fmla="val 8633478"/>
              <a:gd name="adj2" fmla="val 16200000"/>
            </a:avLst>
          </a:prstGeom>
          <a:solidFill>
            <a:srgbClr val="FFFF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cxnSp>
        <p:nvCxnSpPr>
          <p:cNvPr id="10" name="直接连接符 9"/>
          <p:cNvCxnSpPr/>
          <p:nvPr/>
        </p:nvCxnSpPr>
        <p:spPr>
          <a:xfrm>
            <a:off x="3517900" y="1239838"/>
            <a:ext cx="3595688" cy="3211512"/>
          </a:xfrm>
          <a:prstGeom prst="line">
            <a:avLst/>
          </a:prstGeom>
          <a:ln>
            <a:solidFill>
              <a:srgbClr val="FE5A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700" name="文本框 12"/>
          <p:cNvSpPr txBox="1">
            <a:spLocks noChangeArrowheads="1"/>
          </p:cNvSpPr>
          <p:nvPr/>
        </p:nvSpPr>
        <p:spPr bwMode="auto">
          <a:xfrm>
            <a:off x="1595573" y="4742289"/>
            <a:ext cx="9110186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第</a:t>
            </a:r>
            <a:r>
              <a:rPr lang="en-US" altLang="zh-CN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2</a:t>
            </a:r>
            <a:r>
              <a:rPr lang="zh-CN" altLang="en-US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组</a:t>
            </a:r>
            <a:r>
              <a:rPr lang="en-US" altLang="zh-CN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UI</a:t>
            </a:r>
            <a:r>
              <a:rPr lang="zh-CN" altLang="en-US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组件：</a:t>
            </a:r>
            <a:r>
              <a:rPr lang="en-US" altLang="zh-CN" sz="4800" dirty="0" err="1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TextView</a:t>
            </a:r>
            <a:r>
              <a:rPr lang="zh-CN" altLang="en-US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及其子类</a:t>
            </a:r>
            <a:endParaRPr lang="zh-CN" altLang="en-US" sz="4800" dirty="0">
              <a:solidFill>
                <a:schemeClr val="bg1"/>
              </a:solidFill>
              <a:latin typeface="方正大黑简体" pitchFamily="2" charset="-122"/>
              <a:ea typeface="方正大黑简体" pitchFamily="2" charset="-122"/>
            </a:endParaRPr>
          </a:p>
        </p:txBody>
      </p:sp>
      <p:cxnSp>
        <p:nvCxnSpPr>
          <p:cNvPr id="14" name="直接连接符 13"/>
          <p:cNvCxnSpPr/>
          <p:nvPr/>
        </p:nvCxnSpPr>
        <p:spPr>
          <a:xfrm flipV="1">
            <a:off x="931478" y="5157788"/>
            <a:ext cx="744445" cy="1905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10515259" y="5176838"/>
            <a:ext cx="74444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3785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5" name="直接连接符 54"/>
          <p:cNvCxnSpPr/>
          <p:nvPr/>
        </p:nvCxnSpPr>
        <p:spPr>
          <a:xfrm>
            <a:off x="11568113" y="-120650"/>
            <a:ext cx="0" cy="718026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椭圆 55"/>
          <p:cNvSpPr/>
          <p:nvPr/>
        </p:nvSpPr>
        <p:spPr>
          <a:xfrm>
            <a:off x="11283950" y="869950"/>
            <a:ext cx="568325" cy="568325"/>
          </a:xfrm>
          <a:prstGeom prst="ellipse">
            <a:avLst/>
          </a:prstGeom>
          <a:solidFill>
            <a:srgbClr val="FE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57" name="椭圆 56"/>
          <p:cNvSpPr/>
          <p:nvPr/>
        </p:nvSpPr>
        <p:spPr>
          <a:xfrm>
            <a:off x="11399838" y="1911350"/>
            <a:ext cx="336550" cy="336550"/>
          </a:xfrm>
          <a:prstGeom prst="ellipse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58" name="椭圆 57"/>
          <p:cNvSpPr/>
          <p:nvPr/>
        </p:nvSpPr>
        <p:spPr>
          <a:xfrm>
            <a:off x="11399838" y="2854325"/>
            <a:ext cx="336550" cy="336550"/>
          </a:xfrm>
          <a:prstGeom prst="ellipse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59" name="椭圆 58"/>
          <p:cNvSpPr/>
          <p:nvPr/>
        </p:nvSpPr>
        <p:spPr>
          <a:xfrm>
            <a:off x="11390313" y="3797300"/>
            <a:ext cx="334962" cy="336550"/>
          </a:xfrm>
          <a:prstGeom prst="ellipse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0" name="椭圆 59"/>
          <p:cNvSpPr/>
          <p:nvPr/>
        </p:nvSpPr>
        <p:spPr>
          <a:xfrm>
            <a:off x="11399838" y="4740275"/>
            <a:ext cx="336550" cy="336550"/>
          </a:xfrm>
          <a:prstGeom prst="ellipse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1" name="椭圆 60"/>
          <p:cNvSpPr/>
          <p:nvPr/>
        </p:nvSpPr>
        <p:spPr>
          <a:xfrm>
            <a:off x="11399838" y="5683250"/>
            <a:ext cx="336550" cy="336550"/>
          </a:xfrm>
          <a:prstGeom prst="ellipse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27" name="组合 26"/>
          <p:cNvGrpSpPr/>
          <p:nvPr/>
        </p:nvGrpSpPr>
        <p:grpSpPr>
          <a:xfrm>
            <a:off x="11915" y="1274056"/>
            <a:ext cx="8965391" cy="5243948"/>
            <a:chOff x="750559" y="244430"/>
            <a:chExt cx="8965391" cy="5243948"/>
          </a:xfrm>
        </p:grpSpPr>
        <p:grpSp>
          <p:nvGrpSpPr>
            <p:cNvPr id="35" name="组合 34"/>
            <p:cNvGrpSpPr/>
            <p:nvPr/>
          </p:nvGrpSpPr>
          <p:grpSpPr>
            <a:xfrm>
              <a:off x="5301173" y="244430"/>
              <a:ext cx="1240157" cy="739745"/>
              <a:chOff x="1320800" y="1981200"/>
              <a:chExt cx="1449172" cy="939800"/>
            </a:xfrm>
          </p:grpSpPr>
          <p:sp>
            <p:nvSpPr>
              <p:cNvPr id="103" name="矩形 102"/>
              <p:cNvSpPr/>
              <p:nvPr/>
            </p:nvSpPr>
            <p:spPr>
              <a:xfrm>
                <a:off x="1333500" y="1981200"/>
                <a:ext cx="1308100" cy="939800"/>
              </a:xfrm>
              <a:prstGeom prst="rect">
                <a:avLst/>
              </a:prstGeom>
              <a:solidFill>
                <a:srgbClr val="FE5A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104" name="直接连接符 103"/>
              <p:cNvCxnSpPr/>
              <p:nvPr/>
            </p:nvCxnSpPr>
            <p:spPr>
              <a:xfrm>
                <a:off x="1320800" y="23632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直接连接符 104"/>
              <p:cNvCxnSpPr/>
              <p:nvPr/>
            </p:nvCxnSpPr>
            <p:spPr>
              <a:xfrm>
                <a:off x="1320800" y="26680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6" name="文本框 105"/>
              <p:cNvSpPr txBox="1"/>
              <p:nvPr/>
            </p:nvSpPr>
            <p:spPr>
              <a:xfrm>
                <a:off x="1405237" y="1990158"/>
                <a:ext cx="1364735" cy="4301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 err="1" smtClean="0">
                    <a:solidFill>
                      <a:schemeClr val="lt1"/>
                    </a:solidFill>
                    <a:latin typeface="+mn-lt"/>
                    <a:ea typeface="+mn-ea"/>
                  </a:rPr>
                  <a:t>TextView</a:t>
                </a:r>
                <a:endParaRPr lang="zh-CN" altLang="en-US" sz="1600" dirty="0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</p:grpSp>
        <p:grpSp>
          <p:nvGrpSpPr>
            <p:cNvPr id="39" name="组合 38"/>
            <p:cNvGrpSpPr/>
            <p:nvPr/>
          </p:nvGrpSpPr>
          <p:grpSpPr>
            <a:xfrm>
              <a:off x="5254283" y="1877709"/>
              <a:ext cx="1268939" cy="739745"/>
              <a:chOff x="1320800" y="1981200"/>
              <a:chExt cx="1482804" cy="939800"/>
            </a:xfrm>
          </p:grpSpPr>
          <p:sp>
            <p:nvSpPr>
              <p:cNvPr id="99" name="矩形 98"/>
              <p:cNvSpPr/>
              <p:nvPr/>
            </p:nvSpPr>
            <p:spPr>
              <a:xfrm>
                <a:off x="1333500" y="1981200"/>
                <a:ext cx="1308100" cy="939800"/>
              </a:xfrm>
              <a:prstGeom prst="rect">
                <a:avLst/>
              </a:prstGeom>
              <a:solidFill>
                <a:srgbClr val="FE5A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100" name="直接连接符 99"/>
              <p:cNvCxnSpPr/>
              <p:nvPr/>
            </p:nvCxnSpPr>
            <p:spPr>
              <a:xfrm>
                <a:off x="1320800" y="23632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直接连接符 100"/>
              <p:cNvCxnSpPr/>
              <p:nvPr/>
            </p:nvCxnSpPr>
            <p:spPr>
              <a:xfrm>
                <a:off x="1320800" y="26680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2" name="文本框 101"/>
              <p:cNvSpPr txBox="1"/>
              <p:nvPr/>
            </p:nvSpPr>
            <p:spPr>
              <a:xfrm>
                <a:off x="1333333" y="2000323"/>
                <a:ext cx="1470271" cy="3910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solidFill>
                      <a:schemeClr val="lt1"/>
                    </a:solidFill>
                    <a:latin typeface="+mn-lt"/>
                    <a:ea typeface="+mn-ea"/>
                  </a:rPr>
                  <a:t>Chronometer</a:t>
                </a:r>
                <a:endParaRPr lang="zh-CN" altLang="en-US" sz="1400" dirty="0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</p:grpSp>
        <p:grpSp>
          <p:nvGrpSpPr>
            <p:cNvPr id="40" name="组合 39"/>
            <p:cNvGrpSpPr/>
            <p:nvPr/>
          </p:nvGrpSpPr>
          <p:grpSpPr>
            <a:xfrm>
              <a:off x="6650805" y="3083128"/>
              <a:ext cx="1596003" cy="739744"/>
              <a:chOff x="1267646" y="1981200"/>
              <a:chExt cx="1489656" cy="939800"/>
            </a:xfrm>
          </p:grpSpPr>
          <p:sp>
            <p:nvSpPr>
              <p:cNvPr id="95" name="矩形 94"/>
              <p:cNvSpPr/>
              <p:nvPr/>
            </p:nvSpPr>
            <p:spPr>
              <a:xfrm>
                <a:off x="1333500" y="1981200"/>
                <a:ext cx="1308100" cy="939800"/>
              </a:xfrm>
              <a:prstGeom prst="rect">
                <a:avLst/>
              </a:prstGeom>
              <a:solidFill>
                <a:srgbClr val="FE5A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96" name="直接连接符 95"/>
              <p:cNvCxnSpPr/>
              <p:nvPr/>
            </p:nvCxnSpPr>
            <p:spPr>
              <a:xfrm>
                <a:off x="1320800" y="23632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直接连接符 96"/>
              <p:cNvCxnSpPr/>
              <p:nvPr/>
            </p:nvCxnSpPr>
            <p:spPr>
              <a:xfrm>
                <a:off x="1320800" y="26680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8" name="文本框 97"/>
              <p:cNvSpPr txBox="1"/>
              <p:nvPr/>
            </p:nvSpPr>
            <p:spPr>
              <a:xfrm>
                <a:off x="1267646" y="2006762"/>
                <a:ext cx="1489656" cy="3910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err="1" smtClean="0">
                    <a:solidFill>
                      <a:schemeClr val="lt1"/>
                    </a:solidFill>
                    <a:latin typeface="+mn-lt"/>
                    <a:ea typeface="+mn-ea"/>
                  </a:rPr>
                  <a:t>CompoundButton</a:t>
                </a:r>
                <a:endParaRPr lang="zh-CN" altLang="en-US" sz="1400" dirty="0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</p:grpSp>
        <p:grpSp>
          <p:nvGrpSpPr>
            <p:cNvPr id="41" name="组合 40"/>
            <p:cNvGrpSpPr/>
            <p:nvPr/>
          </p:nvGrpSpPr>
          <p:grpSpPr>
            <a:xfrm>
              <a:off x="3693661" y="1773935"/>
              <a:ext cx="1314737" cy="769116"/>
              <a:chOff x="1320800" y="1943886"/>
              <a:chExt cx="1536323" cy="977114"/>
            </a:xfrm>
          </p:grpSpPr>
          <p:sp>
            <p:nvSpPr>
              <p:cNvPr id="91" name="矩形 90"/>
              <p:cNvSpPr/>
              <p:nvPr/>
            </p:nvSpPr>
            <p:spPr>
              <a:xfrm>
                <a:off x="1333500" y="1981200"/>
                <a:ext cx="1308100" cy="939800"/>
              </a:xfrm>
              <a:prstGeom prst="rect">
                <a:avLst/>
              </a:prstGeom>
              <a:solidFill>
                <a:srgbClr val="FE5A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92" name="直接连接符 91"/>
              <p:cNvCxnSpPr/>
              <p:nvPr/>
            </p:nvCxnSpPr>
            <p:spPr>
              <a:xfrm>
                <a:off x="1320800" y="23632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直接连接符 92"/>
              <p:cNvCxnSpPr/>
              <p:nvPr/>
            </p:nvCxnSpPr>
            <p:spPr>
              <a:xfrm>
                <a:off x="1320800" y="26680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4" name="文本框 93"/>
              <p:cNvSpPr txBox="1"/>
              <p:nvPr/>
            </p:nvSpPr>
            <p:spPr>
              <a:xfrm>
                <a:off x="1504003" y="1943886"/>
                <a:ext cx="1353120" cy="4301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 err="1" smtClean="0">
                    <a:solidFill>
                      <a:schemeClr val="lt1"/>
                    </a:solidFill>
                    <a:latin typeface="+mn-lt"/>
                    <a:ea typeface="+mn-ea"/>
                  </a:rPr>
                  <a:t>EditText</a:t>
                </a:r>
                <a:endParaRPr lang="zh-CN" altLang="en-US" sz="1600" dirty="0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</p:grpSp>
        <p:grpSp>
          <p:nvGrpSpPr>
            <p:cNvPr id="42" name="组合 41"/>
            <p:cNvGrpSpPr/>
            <p:nvPr/>
          </p:nvGrpSpPr>
          <p:grpSpPr>
            <a:xfrm>
              <a:off x="6821319" y="1593378"/>
              <a:ext cx="1130300" cy="739745"/>
              <a:chOff x="1320800" y="1981200"/>
              <a:chExt cx="1320800" cy="939800"/>
            </a:xfrm>
          </p:grpSpPr>
          <p:sp>
            <p:nvSpPr>
              <p:cNvPr id="87" name="矩形 86"/>
              <p:cNvSpPr/>
              <p:nvPr/>
            </p:nvSpPr>
            <p:spPr>
              <a:xfrm>
                <a:off x="1333500" y="1981200"/>
                <a:ext cx="1308100" cy="939800"/>
              </a:xfrm>
              <a:prstGeom prst="rect">
                <a:avLst/>
              </a:prstGeom>
              <a:solidFill>
                <a:srgbClr val="FE5A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88" name="直接连接符 87"/>
              <p:cNvCxnSpPr/>
              <p:nvPr/>
            </p:nvCxnSpPr>
            <p:spPr>
              <a:xfrm>
                <a:off x="1320800" y="23632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直接连接符 88"/>
              <p:cNvCxnSpPr/>
              <p:nvPr/>
            </p:nvCxnSpPr>
            <p:spPr>
              <a:xfrm>
                <a:off x="1320800" y="26680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0" name="文本框 89"/>
              <p:cNvSpPr txBox="1"/>
              <p:nvPr/>
            </p:nvSpPr>
            <p:spPr>
              <a:xfrm>
                <a:off x="1560508" y="1982052"/>
                <a:ext cx="904017" cy="4470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 smtClean="0">
                    <a:solidFill>
                      <a:schemeClr val="lt1"/>
                    </a:solidFill>
                    <a:latin typeface="+mn-lt"/>
                    <a:ea typeface="+mn-ea"/>
                  </a:rPr>
                  <a:t>Button</a:t>
                </a:r>
                <a:endParaRPr lang="zh-CN" altLang="en-US" sz="1600" dirty="0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</p:grpSp>
        <p:grpSp>
          <p:nvGrpSpPr>
            <p:cNvPr id="43" name="组合 42"/>
            <p:cNvGrpSpPr/>
            <p:nvPr/>
          </p:nvGrpSpPr>
          <p:grpSpPr>
            <a:xfrm>
              <a:off x="8289500" y="778590"/>
              <a:ext cx="1130300" cy="751397"/>
              <a:chOff x="1320800" y="1966397"/>
              <a:chExt cx="1320800" cy="954603"/>
            </a:xfrm>
          </p:grpSpPr>
          <p:sp>
            <p:nvSpPr>
              <p:cNvPr id="83" name="矩形 82"/>
              <p:cNvSpPr/>
              <p:nvPr/>
            </p:nvSpPr>
            <p:spPr>
              <a:xfrm>
                <a:off x="1333500" y="1981200"/>
                <a:ext cx="1308100" cy="939800"/>
              </a:xfrm>
              <a:prstGeom prst="rect">
                <a:avLst/>
              </a:prstGeom>
              <a:solidFill>
                <a:srgbClr val="FE5A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84" name="直接连接符 83"/>
              <p:cNvCxnSpPr/>
              <p:nvPr/>
            </p:nvCxnSpPr>
            <p:spPr>
              <a:xfrm>
                <a:off x="1320800" y="23632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直接连接符 84"/>
              <p:cNvCxnSpPr/>
              <p:nvPr/>
            </p:nvCxnSpPr>
            <p:spPr>
              <a:xfrm>
                <a:off x="1320800" y="26680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6" name="文本框 85"/>
              <p:cNvSpPr txBox="1"/>
              <p:nvPr/>
            </p:nvSpPr>
            <p:spPr>
              <a:xfrm>
                <a:off x="1413016" y="1966397"/>
                <a:ext cx="1028853" cy="3910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err="1" smtClean="0">
                    <a:solidFill>
                      <a:schemeClr val="lt1"/>
                    </a:solidFill>
                    <a:latin typeface="+mn-lt"/>
                    <a:ea typeface="+mn-ea"/>
                  </a:rPr>
                  <a:t>TextClock</a:t>
                </a:r>
                <a:endParaRPr lang="zh-CN" altLang="en-US" sz="1400" dirty="0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</p:grpSp>
        <p:grpSp>
          <p:nvGrpSpPr>
            <p:cNvPr id="44" name="组合 43"/>
            <p:cNvGrpSpPr/>
            <p:nvPr/>
          </p:nvGrpSpPr>
          <p:grpSpPr>
            <a:xfrm>
              <a:off x="1011290" y="3243311"/>
              <a:ext cx="2299589" cy="809728"/>
              <a:chOff x="1287407" y="1892292"/>
              <a:chExt cx="2532193" cy="1028708"/>
            </a:xfrm>
          </p:grpSpPr>
          <p:sp>
            <p:nvSpPr>
              <p:cNvPr id="79" name="矩形 78"/>
              <p:cNvSpPr/>
              <p:nvPr/>
            </p:nvSpPr>
            <p:spPr>
              <a:xfrm>
                <a:off x="1333500" y="1981200"/>
                <a:ext cx="2277161" cy="939800"/>
              </a:xfrm>
              <a:prstGeom prst="rect">
                <a:avLst/>
              </a:prstGeom>
              <a:solidFill>
                <a:srgbClr val="FE5A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80" name="直接连接符 79"/>
              <p:cNvCxnSpPr/>
              <p:nvPr/>
            </p:nvCxnSpPr>
            <p:spPr>
              <a:xfrm flipV="1">
                <a:off x="1287407" y="2310566"/>
                <a:ext cx="2308943" cy="4923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直接连接符 80"/>
              <p:cNvCxnSpPr/>
              <p:nvPr/>
            </p:nvCxnSpPr>
            <p:spPr>
              <a:xfrm flipV="1">
                <a:off x="1320800" y="2640700"/>
                <a:ext cx="2289861" cy="27339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2" name="文本框 81"/>
              <p:cNvSpPr txBox="1"/>
              <p:nvPr/>
            </p:nvSpPr>
            <p:spPr>
              <a:xfrm>
                <a:off x="1317493" y="1892292"/>
                <a:ext cx="2502107" cy="4301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 err="1" smtClean="0">
                    <a:solidFill>
                      <a:schemeClr val="lt1"/>
                    </a:solidFill>
                    <a:latin typeface="+mn-lt"/>
                    <a:ea typeface="+mn-ea"/>
                  </a:rPr>
                  <a:t>AutoCompleteTextView</a:t>
                </a:r>
                <a:endParaRPr lang="zh-CN" altLang="en-US" sz="1600" dirty="0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</p:grpSp>
        <p:grpSp>
          <p:nvGrpSpPr>
            <p:cNvPr id="45" name="组合 44"/>
            <p:cNvGrpSpPr/>
            <p:nvPr/>
          </p:nvGrpSpPr>
          <p:grpSpPr>
            <a:xfrm>
              <a:off x="2174747" y="840295"/>
              <a:ext cx="1751371" cy="753083"/>
              <a:chOff x="1288657" y="1964255"/>
              <a:chExt cx="2046546" cy="956745"/>
            </a:xfrm>
          </p:grpSpPr>
          <p:sp>
            <p:nvSpPr>
              <p:cNvPr id="75" name="矩形 74"/>
              <p:cNvSpPr/>
              <p:nvPr/>
            </p:nvSpPr>
            <p:spPr>
              <a:xfrm>
                <a:off x="1333500" y="1981200"/>
                <a:ext cx="1808378" cy="939800"/>
              </a:xfrm>
              <a:prstGeom prst="rect">
                <a:avLst/>
              </a:prstGeom>
              <a:solidFill>
                <a:srgbClr val="FE5A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76" name="直接连接符 75"/>
              <p:cNvCxnSpPr/>
              <p:nvPr/>
            </p:nvCxnSpPr>
            <p:spPr>
              <a:xfrm>
                <a:off x="1387683" y="2363738"/>
                <a:ext cx="1675885" cy="3160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直接连接符 76"/>
              <p:cNvCxnSpPr/>
              <p:nvPr/>
            </p:nvCxnSpPr>
            <p:spPr>
              <a:xfrm>
                <a:off x="1320800" y="2668038"/>
                <a:ext cx="1771221" cy="1142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8" name="文本框 77"/>
              <p:cNvSpPr txBox="1"/>
              <p:nvPr/>
            </p:nvSpPr>
            <p:spPr>
              <a:xfrm>
                <a:off x="1288657" y="1964255"/>
                <a:ext cx="2046546" cy="4301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 err="1" smtClean="0">
                    <a:solidFill>
                      <a:schemeClr val="lt1"/>
                    </a:solidFill>
                    <a:latin typeface="+mn-lt"/>
                    <a:ea typeface="+mn-ea"/>
                  </a:rPr>
                  <a:t>CheckedTextView</a:t>
                </a:r>
                <a:endParaRPr lang="zh-CN" altLang="en-US" sz="1600" dirty="0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</p:grpSp>
        <p:grpSp>
          <p:nvGrpSpPr>
            <p:cNvPr id="47" name="组合 46"/>
            <p:cNvGrpSpPr/>
            <p:nvPr/>
          </p:nvGrpSpPr>
          <p:grpSpPr>
            <a:xfrm>
              <a:off x="5778851" y="1141968"/>
              <a:ext cx="176369" cy="628008"/>
              <a:chOff x="1294746" y="2621067"/>
              <a:chExt cx="176369" cy="628008"/>
            </a:xfrm>
          </p:grpSpPr>
          <p:sp>
            <p:nvSpPr>
              <p:cNvPr id="71" name="等腰三角形 70"/>
              <p:cNvSpPr/>
              <p:nvPr/>
            </p:nvSpPr>
            <p:spPr>
              <a:xfrm>
                <a:off x="1294746" y="2621067"/>
                <a:ext cx="176369" cy="130670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72" name="直接连接符 71"/>
              <p:cNvCxnSpPr>
                <a:stCxn id="71" idx="3"/>
              </p:cNvCxnSpPr>
              <p:nvPr/>
            </p:nvCxnSpPr>
            <p:spPr>
              <a:xfrm flipH="1">
                <a:off x="1382218" y="2751737"/>
                <a:ext cx="713" cy="497338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0" name="组合 49"/>
            <p:cNvGrpSpPr/>
            <p:nvPr/>
          </p:nvGrpSpPr>
          <p:grpSpPr>
            <a:xfrm rot="660028">
              <a:off x="3957700" y="628996"/>
              <a:ext cx="1084065" cy="709649"/>
              <a:chOff x="364201" y="2598217"/>
              <a:chExt cx="1084065" cy="709649"/>
            </a:xfrm>
          </p:grpSpPr>
          <p:sp>
            <p:nvSpPr>
              <p:cNvPr id="67" name="等腰三角形 66"/>
              <p:cNvSpPr/>
              <p:nvPr/>
            </p:nvSpPr>
            <p:spPr>
              <a:xfrm rot="3036355">
                <a:off x="1294746" y="2621067"/>
                <a:ext cx="176369" cy="130670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68" name="直接连接符 67"/>
              <p:cNvCxnSpPr>
                <a:stCxn id="67" idx="3"/>
              </p:cNvCxnSpPr>
              <p:nvPr/>
            </p:nvCxnSpPr>
            <p:spPr>
              <a:xfrm rot="20939972" flipH="1">
                <a:off x="364201" y="2821102"/>
                <a:ext cx="1024089" cy="486764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1" name="组合 50"/>
            <p:cNvGrpSpPr/>
            <p:nvPr/>
          </p:nvGrpSpPr>
          <p:grpSpPr>
            <a:xfrm rot="848689">
              <a:off x="4865240" y="1072445"/>
              <a:ext cx="443709" cy="720881"/>
              <a:chOff x="1047106" y="1887309"/>
              <a:chExt cx="443709" cy="720881"/>
            </a:xfrm>
          </p:grpSpPr>
          <p:sp>
            <p:nvSpPr>
              <p:cNvPr id="65" name="等腰三角形 64"/>
              <p:cNvSpPr/>
              <p:nvPr/>
            </p:nvSpPr>
            <p:spPr>
              <a:xfrm rot="1669828">
                <a:off x="1314446" y="1887309"/>
                <a:ext cx="176369" cy="130670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66" name="直接连接符 65"/>
              <p:cNvCxnSpPr/>
              <p:nvPr/>
            </p:nvCxnSpPr>
            <p:spPr>
              <a:xfrm rot="20751311" flipH="1">
                <a:off x="1047106" y="2051761"/>
                <a:ext cx="391927" cy="556429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2" name="组合 51"/>
            <p:cNvGrpSpPr/>
            <p:nvPr/>
          </p:nvGrpSpPr>
          <p:grpSpPr>
            <a:xfrm rot="14074998">
              <a:off x="6967662" y="88890"/>
              <a:ext cx="828371" cy="1355452"/>
              <a:chOff x="619895" y="2500351"/>
              <a:chExt cx="828371" cy="1355450"/>
            </a:xfrm>
          </p:grpSpPr>
          <p:sp>
            <p:nvSpPr>
              <p:cNvPr id="63" name="等腰三角形 62"/>
              <p:cNvSpPr/>
              <p:nvPr/>
            </p:nvSpPr>
            <p:spPr>
              <a:xfrm rot="3036355">
                <a:off x="1294746" y="2621067"/>
                <a:ext cx="176369" cy="130670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64" name="直接连接符 63"/>
              <p:cNvCxnSpPr>
                <a:stCxn id="63" idx="3"/>
              </p:cNvCxnSpPr>
              <p:nvPr/>
            </p:nvCxnSpPr>
            <p:spPr>
              <a:xfrm rot="7525002">
                <a:off x="118367" y="3001879"/>
                <a:ext cx="1355450" cy="352394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3" name="组合 52"/>
            <p:cNvGrpSpPr/>
            <p:nvPr/>
          </p:nvGrpSpPr>
          <p:grpSpPr>
            <a:xfrm rot="16936230">
              <a:off x="6622478" y="799221"/>
              <a:ext cx="622915" cy="928375"/>
              <a:chOff x="867900" y="1887309"/>
              <a:chExt cx="622915" cy="928375"/>
            </a:xfrm>
          </p:grpSpPr>
          <p:sp>
            <p:nvSpPr>
              <p:cNvPr id="54" name="等腰三角形 53"/>
              <p:cNvSpPr/>
              <p:nvPr/>
            </p:nvSpPr>
            <p:spPr>
              <a:xfrm rot="1669828">
                <a:off x="1314446" y="1887309"/>
                <a:ext cx="176369" cy="130670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62" name="直接连接符 61"/>
              <p:cNvCxnSpPr>
                <a:endCxn id="87" idx="0"/>
              </p:cNvCxnSpPr>
              <p:nvPr/>
            </p:nvCxnSpPr>
            <p:spPr>
              <a:xfrm rot="4663770">
                <a:off x="784713" y="2148939"/>
                <a:ext cx="749932" cy="583558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7" name="组合 106"/>
            <p:cNvGrpSpPr/>
            <p:nvPr/>
          </p:nvGrpSpPr>
          <p:grpSpPr>
            <a:xfrm>
              <a:off x="750559" y="4719197"/>
              <a:ext cx="2685459" cy="769181"/>
              <a:chOff x="1279153" y="1943803"/>
              <a:chExt cx="2502107" cy="977197"/>
            </a:xfrm>
          </p:grpSpPr>
          <p:sp>
            <p:nvSpPr>
              <p:cNvPr id="108" name="矩形 107"/>
              <p:cNvSpPr/>
              <p:nvPr/>
            </p:nvSpPr>
            <p:spPr>
              <a:xfrm>
                <a:off x="1333500" y="1981200"/>
                <a:ext cx="2277161" cy="939800"/>
              </a:xfrm>
              <a:prstGeom prst="rect">
                <a:avLst/>
              </a:prstGeom>
              <a:solidFill>
                <a:srgbClr val="FE5A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109" name="直接连接符 108"/>
              <p:cNvCxnSpPr/>
              <p:nvPr/>
            </p:nvCxnSpPr>
            <p:spPr>
              <a:xfrm flipV="1">
                <a:off x="1287407" y="2310566"/>
                <a:ext cx="2308943" cy="4923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直接连接符 109"/>
              <p:cNvCxnSpPr/>
              <p:nvPr/>
            </p:nvCxnSpPr>
            <p:spPr>
              <a:xfrm flipV="1">
                <a:off x="1320800" y="2640699"/>
                <a:ext cx="2289861" cy="27339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1" name="文本框 110"/>
              <p:cNvSpPr txBox="1"/>
              <p:nvPr/>
            </p:nvSpPr>
            <p:spPr>
              <a:xfrm>
                <a:off x="1279153" y="1943803"/>
                <a:ext cx="2502107" cy="7429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 err="1" smtClean="0">
                    <a:solidFill>
                      <a:schemeClr val="lt1"/>
                    </a:solidFill>
                    <a:latin typeface="+mn-lt"/>
                    <a:ea typeface="+mn-ea"/>
                  </a:rPr>
                  <a:t>MultiAutoCompleteTextView</a:t>
                </a:r>
                <a:endParaRPr lang="zh-CN" altLang="en-US" sz="1600" dirty="0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</p:grpSp>
        <p:grpSp>
          <p:nvGrpSpPr>
            <p:cNvPr id="112" name="组合 111"/>
            <p:cNvGrpSpPr/>
            <p:nvPr/>
          </p:nvGrpSpPr>
          <p:grpSpPr>
            <a:xfrm>
              <a:off x="3760676" y="3265425"/>
              <a:ext cx="1415092" cy="764391"/>
              <a:chOff x="1320800" y="1949887"/>
              <a:chExt cx="1320800" cy="971113"/>
            </a:xfrm>
          </p:grpSpPr>
          <p:sp>
            <p:nvSpPr>
              <p:cNvPr id="113" name="矩形 112"/>
              <p:cNvSpPr/>
              <p:nvPr/>
            </p:nvSpPr>
            <p:spPr>
              <a:xfrm>
                <a:off x="1333500" y="1981200"/>
                <a:ext cx="1308100" cy="939800"/>
              </a:xfrm>
              <a:prstGeom prst="rect">
                <a:avLst/>
              </a:prstGeom>
              <a:solidFill>
                <a:srgbClr val="FE5A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114" name="直接连接符 113"/>
              <p:cNvCxnSpPr/>
              <p:nvPr/>
            </p:nvCxnSpPr>
            <p:spPr>
              <a:xfrm>
                <a:off x="1320800" y="23632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直接连接符 114"/>
              <p:cNvCxnSpPr/>
              <p:nvPr/>
            </p:nvCxnSpPr>
            <p:spPr>
              <a:xfrm>
                <a:off x="1320800" y="26680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6" name="文本框 115"/>
              <p:cNvSpPr txBox="1"/>
              <p:nvPr/>
            </p:nvSpPr>
            <p:spPr>
              <a:xfrm>
                <a:off x="1341033" y="1949887"/>
                <a:ext cx="1275168" cy="3910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err="1" smtClean="0">
                    <a:solidFill>
                      <a:schemeClr val="lt1"/>
                    </a:solidFill>
                    <a:latin typeface="+mn-lt"/>
                    <a:ea typeface="+mn-ea"/>
                  </a:rPr>
                  <a:t>ExtractEditView</a:t>
                </a:r>
                <a:endParaRPr lang="zh-CN" altLang="en-US" sz="1400" dirty="0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</p:grpSp>
        <p:grpSp>
          <p:nvGrpSpPr>
            <p:cNvPr id="117" name="组合 116"/>
            <p:cNvGrpSpPr/>
            <p:nvPr/>
          </p:nvGrpSpPr>
          <p:grpSpPr>
            <a:xfrm>
              <a:off x="7622084" y="4698652"/>
              <a:ext cx="1194420" cy="764391"/>
              <a:chOff x="1320800" y="1949887"/>
              <a:chExt cx="1320800" cy="971113"/>
            </a:xfrm>
          </p:grpSpPr>
          <p:sp>
            <p:nvSpPr>
              <p:cNvPr id="118" name="矩形 117"/>
              <p:cNvSpPr/>
              <p:nvPr/>
            </p:nvSpPr>
            <p:spPr>
              <a:xfrm>
                <a:off x="1333500" y="1981200"/>
                <a:ext cx="1308100" cy="939800"/>
              </a:xfrm>
              <a:prstGeom prst="rect">
                <a:avLst/>
              </a:prstGeom>
              <a:solidFill>
                <a:srgbClr val="FE5A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119" name="直接连接符 118"/>
              <p:cNvCxnSpPr/>
              <p:nvPr/>
            </p:nvCxnSpPr>
            <p:spPr>
              <a:xfrm>
                <a:off x="1320800" y="23632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直接连接符 119"/>
              <p:cNvCxnSpPr/>
              <p:nvPr/>
            </p:nvCxnSpPr>
            <p:spPr>
              <a:xfrm>
                <a:off x="1320800" y="26680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1" name="文本框 120"/>
              <p:cNvSpPr txBox="1"/>
              <p:nvPr/>
            </p:nvSpPr>
            <p:spPr>
              <a:xfrm>
                <a:off x="1341033" y="1949887"/>
                <a:ext cx="1275168" cy="3910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err="1" smtClean="0">
                    <a:solidFill>
                      <a:schemeClr val="lt1"/>
                    </a:solidFill>
                    <a:latin typeface="+mn-lt"/>
                    <a:ea typeface="+mn-ea"/>
                  </a:rPr>
                  <a:t>ToggleButton</a:t>
                </a:r>
                <a:endParaRPr lang="zh-CN" altLang="en-US" sz="1400" dirty="0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</p:grpSp>
        <p:grpSp>
          <p:nvGrpSpPr>
            <p:cNvPr id="122" name="组合 121"/>
            <p:cNvGrpSpPr/>
            <p:nvPr/>
          </p:nvGrpSpPr>
          <p:grpSpPr>
            <a:xfrm>
              <a:off x="5030408" y="4710219"/>
              <a:ext cx="1056403" cy="765608"/>
              <a:chOff x="1308101" y="1948341"/>
              <a:chExt cx="1333499" cy="972659"/>
            </a:xfrm>
          </p:grpSpPr>
          <p:sp>
            <p:nvSpPr>
              <p:cNvPr id="123" name="矩形 122"/>
              <p:cNvSpPr/>
              <p:nvPr/>
            </p:nvSpPr>
            <p:spPr>
              <a:xfrm>
                <a:off x="1333500" y="1981200"/>
                <a:ext cx="1308100" cy="939800"/>
              </a:xfrm>
              <a:prstGeom prst="rect">
                <a:avLst/>
              </a:prstGeom>
              <a:solidFill>
                <a:srgbClr val="FE5A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124" name="直接连接符 123"/>
              <p:cNvCxnSpPr/>
              <p:nvPr/>
            </p:nvCxnSpPr>
            <p:spPr>
              <a:xfrm>
                <a:off x="1320800" y="23632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直接连接符 124"/>
              <p:cNvCxnSpPr/>
              <p:nvPr/>
            </p:nvCxnSpPr>
            <p:spPr>
              <a:xfrm>
                <a:off x="1320800" y="26680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6" name="文本框 125"/>
              <p:cNvSpPr txBox="1"/>
              <p:nvPr/>
            </p:nvSpPr>
            <p:spPr>
              <a:xfrm>
                <a:off x="1308101" y="1948341"/>
                <a:ext cx="1275168" cy="3910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err="1" smtClean="0">
                    <a:solidFill>
                      <a:schemeClr val="lt1"/>
                    </a:solidFill>
                    <a:latin typeface="+mn-lt"/>
                    <a:ea typeface="+mn-ea"/>
                  </a:rPr>
                  <a:t>CheckBox</a:t>
                </a:r>
                <a:endParaRPr lang="zh-CN" altLang="en-US" sz="1400" dirty="0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</p:grpSp>
        <p:grpSp>
          <p:nvGrpSpPr>
            <p:cNvPr id="127" name="组合 126"/>
            <p:cNvGrpSpPr/>
            <p:nvPr/>
          </p:nvGrpSpPr>
          <p:grpSpPr>
            <a:xfrm>
              <a:off x="6223539" y="4695825"/>
              <a:ext cx="1193090" cy="764391"/>
              <a:chOff x="1320800" y="1949887"/>
              <a:chExt cx="1320800" cy="971113"/>
            </a:xfrm>
          </p:grpSpPr>
          <p:sp>
            <p:nvSpPr>
              <p:cNvPr id="128" name="矩形 127"/>
              <p:cNvSpPr/>
              <p:nvPr/>
            </p:nvSpPr>
            <p:spPr>
              <a:xfrm>
                <a:off x="1333500" y="1981200"/>
                <a:ext cx="1308100" cy="939800"/>
              </a:xfrm>
              <a:prstGeom prst="rect">
                <a:avLst/>
              </a:prstGeom>
              <a:solidFill>
                <a:srgbClr val="FE5A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129" name="直接连接符 128"/>
              <p:cNvCxnSpPr/>
              <p:nvPr/>
            </p:nvCxnSpPr>
            <p:spPr>
              <a:xfrm>
                <a:off x="1320800" y="23632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直接连接符 129"/>
              <p:cNvCxnSpPr/>
              <p:nvPr/>
            </p:nvCxnSpPr>
            <p:spPr>
              <a:xfrm>
                <a:off x="1320800" y="26680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1" name="文本框 130"/>
              <p:cNvSpPr txBox="1"/>
              <p:nvPr/>
            </p:nvSpPr>
            <p:spPr>
              <a:xfrm>
                <a:off x="1341033" y="1949887"/>
                <a:ext cx="1275168" cy="3910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err="1" smtClean="0">
                    <a:solidFill>
                      <a:schemeClr val="lt1"/>
                    </a:solidFill>
                    <a:latin typeface="+mn-lt"/>
                    <a:ea typeface="+mn-ea"/>
                  </a:rPr>
                  <a:t>RadioButton</a:t>
                </a:r>
                <a:endParaRPr lang="zh-CN" altLang="en-US" sz="1400" dirty="0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</p:grpSp>
        <p:grpSp>
          <p:nvGrpSpPr>
            <p:cNvPr id="132" name="组合 131"/>
            <p:cNvGrpSpPr/>
            <p:nvPr/>
          </p:nvGrpSpPr>
          <p:grpSpPr>
            <a:xfrm>
              <a:off x="8942802" y="4710219"/>
              <a:ext cx="773148" cy="764391"/>
              <a:chOff x="1320800" y="1949887"/>
              <a:chExt cx="1320800" cy="971113"/>
            </a:xfrm>
          </p:grpSpPr>
          <p:sp>
            <p:nvSpPr>
              <p:cNvPr id="133" name="矩形 132"/>
              <p:cNvSpPr/>
              <p:nvPr/>
            </p:nvSpPr>
            <p:spPr>
              <a:xfrm>
                <a:off x="1333500" y="1981200"/>
                <a:ext cx="1308100" cy="939800"/>
              </a:xfrm>
              <a:prstGeom prst="rect">
                <a:avLst/>
              </a:prstGeom>
              <a:solidFill>
                <a:srgbClr val="FE5A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134" name="直接连接符 133"/>
              <p:cNvCxnSpPr/>
              <p:nvPr/>
            </p:nvCxnSpPr>
            <p:spPr>
              <a:xfrm>
                <a:off x="1320800" y="23632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直接连接符 134"/>
              <p:cNvCxnSpPr/>
              <p:nvPr/>
            </p:nvCxnSpPr>
            <p:spPr>
              <a:xfrm>
                <a:off x="1320800" y="26680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6" name="文本框 135"/>
              <p:cNvSpPr txBox="1"/>
              <p:nvPr/>
            </p:nvSpPr>
            <p:spPr>
              <a:xfrm>
                <a:off x="1341033" y="1949887"/>
                <a:ext cx="1275168" cy="3910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solidFill>
                      <a:schemeClr val="lt1"/>
                    </a:solidFill>
                    <a:latin typeface="+mn-lt"/>
                    <a:ea typeface="+mn-ea"/>
                  </a:rPr>
                  <a:t>Switch</a:t>
                </a:r>
                <a:endParaRPr lang="zh-CN" altLang="en-US" sz="1400" dirty="0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</p:grpSp>
        <p:grpSp>
          <p:nvGrpSpPr>
            <p:cNvPr id="139" name="组合 138"/>
            <p:cNvGrpSpPr/>
            <p:nvPr/>
          </p:nvGrpSpPr>
          <p:grpSpPr>
            <a:xfrm rot="307040">
              <a:off x="2182923" y="2215891"/>
              <a:ext cx="1393197" cy="1031161"/>
              <a:chOff x="55069" y="2598217"/>
              <a:chExt cx="1393197" cy="1031161"/>
            </a:xfrm>
          </p:grpSpPr>
          <p:sp>
            <p:nvSpPr>
              <p:cNvPr id="140" name="等腰三角形 139"/>
              <p:cNvSpPr/>
              <p:nvPr/>
            </p:nvSpPr>
            <p:spPr>
              <a:xfrm rot="3036355">
                <a:off x="1294746" y="2621067"/>
                <a:ext cx="176369" cy="130670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141" name="直接连接符 140"/>
              <p:cNvCxnSpPr>
                <a:stCxn id="140" idx="3"/>
                <a:endCxn id="82" idx="0"/>
              </p:cNvCxnSpPr>
              <p:nvPr/>
            </p:nvCxnSpPr>
            <p:spPr>
              <a:xfrm rot="21292960" flipH="1">
                <a:off x="55069" y="2784948"/>
                <a:ext cx="1317657" cy="84443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3" name="组合 142"/>
            <p:cNvGrpSpPr/>
            <p:nvPr/>
          </p:nvGrpSpPr>
          <p:grpSpPr>
            <a:xfrm rot="18806322">
              <a:off x="3855007" y="2670707"/>
              <a:ext cx="503847" cy="453228"/>
              <a:chOff x="992002" y="1887309"/>
              <a:chExt cx="503847" cy="453228"/>
            </a:xfrm>
          </p:grpSpPr>
          <p:sp>
            <p:nvSpPr>
              <p:cNvPr id="144" name="等腰三角形 143"/>
              <p:cNvSpPr/>
              <p:nvPr/>
            </p:nvSpPr>
            <p:spPr>
              <a:xfrm rot="1669828">
                <a:off x="1314446" y="1887309"/>
                <a:ext cx="176369" cy="130670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145" name="直接连接符 144"/>
              <p:cNvCxnSpPr/>
              <p:nvPr/>
            </p:nvCxnSpPr>
            <p:spPr>
              <a:xfrm rot="2793678">
                <a:off x="1154121" y="1998809"/>
                <a:ext cx="179609" cy="503847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7" name="组合 146"/>
            <p:cNvGrpSpPr/>
            <p:nvPr/>
          </p:nvGrpSpPr>
          <p:grpSpPr>
            <a:xfrm>
              <a:off x="1935903" y="4083288"/>
              <a:ext cx="176369" cy="628008"/>
              <a:chOff x="1294746" y="2621067"/>
              <a:chExt cx="176369" cy="628008"/>
            </a:xfrm>
          </p:grpSpPr>
          <p:sp>
            <p:nvSpPr>
              <p:cNvPr id="148" name="等腰三角形 147"/>
              <p:cNvSpPr/>
              <p:nvPr/>
            </p:nvSpPr>
            <p:spPr>
              <a:xfrm>
                <a:off x="1294746" y="2621067"/>
                <a:ext cx="176369" cy="130670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149" name="直接连接符 148"/>
              <p:cNvCxnSpPr>
                <a:stCxn id="148" idx="3"/>
              </p:cNvCxnSpPr>
              <p:nvPr/>
            </p:nvCxnSpPr>
            <p:spPr>
              <a:xfrm flipH="1">
                <a:off x="1382218" y="2751737"/>
                <a:ext cx="713" cy="497338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0" name="组合 149"/>
            <p:cNvGrpSpPr/>
            <p:nvPr/>
          </p:nvGrpSpPr>
          <p:grpSpPr>
            <a:xfrm>
              <a:off x="7287415" y="2405408"/>
              <a:ext cx="176369" cy="628008"/>
              <a:chOff x="1294746" y="2621067"/>
              <a:chExt cx="176369" cy="628008"/>
            </a:xfrm>
          </p:grpSpPr>
          <p:sp>
            <p:nvSpPr>
              <p:cNvPr id="151" name="等腰三角形 150"/>
              <p:cNvSpPr/>
              <p:nvPr/>
            </p:nvSpPr>
            <p:spPr>
              <a:xfrm>
                <a:off x="1294746" y="2621067"/>
                <a:ext cx="176369" cy="130670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152" name="直接连接符 151"/>
              <p:cNvCxnSpPr>
                <a:stCxn id="151" idx="3"/>
              </p:cNvCxnSpPr>
              <p:nvPr/>
            </p:nvCxnSpPr>
            <p:spPr>
              <a:xfrm flipH="1">
                <a:off x="1382218" y="2751737"/>
                <a:ext cx="713" cy="497338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3" name="组合 152"/>
            <p:cNvGrpSpPr/>
            <p:nvPr/>
          </p:nvGrpSpPr>
          <p:grpSpPr>
            <a:xfrm rot="21196960">
              <a:off x="5564133" y="3754502"/>
              <a:ext cx="1168309" cy="972148"/>
              <a:chOff x="279957" y="2598217"/>
              <a:chExt cx="1168309" cy="972148"/>
            </a:xfrm>
          </p:grpSpPr>
          <p:sp>
            <p:nvSpPr>
              <p:cNvPr id="154" name="等腰三角形 153"/>
              <p:cNvSpPr/>
              <p:nvPr/>
            </p:nvSpPr>
            <p:spPr>
              <a:xfrm rot="3036355">
                <a:off x="1294746" y="2621067"/>
                <a:ext cx="176369" cy="130670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155" name="直接连接符 154"/>
              <p:cNvCxnSpPr>
                <a:stCxn id="154" idx="3"/>
                <a:endCxn id="123" idx="0"/>
              </p:cNvCxnSpPr>
              <p:nvPr/>
            </p:nvCxnSpPr>
            <p:spPr>
              <a:xfrm rot="403040" flipH="1">
                <a:off x="279957" y="2666101"/>
                <a:ext cx="1003039" cy="904264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7" name="组合 156"/>
            <p:cNvGrpSpPr/>
            <p:nvPr/>
          </p:nvGrpSpPr>
          <p:grpSpPr>
            <a:xfrm rot="21410236">
              <a:off x="6620185" y="3907689"/>
              <a:ext cx="443709" cy="720881"/>
              <a:chOff x="1047106" y="1887309"/>
              <a:chExt cx="443709" cy="720881"/>
            </a:xfrm>
          </p:grpSpPr>
          <p:sp>
            <p:nvSpPr>
              <p:cNvPr id="158" name="等腰三角形 157"/>
              <p:cNvSpPr/>
              <p:nvPr/>
            </p:nvSpPr>
            <p:spPr>
              <a:xfrm rot="1669828">
                <a:off x="1314446" y="1887309"/>
                <a:ext cx="176369" cy="130670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159" name="直接连接符 158"/>
              <p:cNvCxnSpPr/>
              <p:nvPr/>
            </p:nvCxnSpPr>
            <p:spPr>
              <a:xfrm rot="20751311" flipH="1">
                <a:off x="1047106" y="2051761"/>
                <a:ext cx="391927" cy="556429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0" name="组合 159"/>
            <p:cNvGrpSpPr/>
            <p:nvPr/>
          </p:nvGrpSpPr>
          <p:grpSpPr>
            <a:xfrm rot="18209104">
              <a:off x="7590688" y="3973992"/>
              <a:ext cx="652517" cy="645530"/>
              <a:chOff x="869173" y="1887309"/>
              <a:chExt cx="652517" cy="645530"/>
            </a:xfrm>
          </p:grpSpPr>
          <p:sp>
            <p:nvSpPr>
              <p:cNvPr id="161" name="等腰三角形 160"/>
              <p:cNvSpPr/>
              <p:nvPr/>
            </p:nvSpPr>
            <p:spPr>
              <a:xfrm rot="1669828">
                <a:off x="1314446" y="1887309"/>
                <a:ext cx="176369" cy="130670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162" name="直接连接符 161"/>
              <p:cNvCxnSpPr>
                <a:endCxn id="121" idx="0"/>
              </p:cNvCxnSpPr>
              <p:nvPr/>
            </p:nvCxnSpPr>
            <p:spPr>
              <a:xfrm rot="3390896">
                <a:off x="1009759" y="2020908"/>
                <a:ext cx="371345" cy="652517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4" name="组合 163"/>
            <p:cNvGrpSpPr/>
            <p:nvPr/>
          </p:nvGrpSpPr>
          <p:grpSpPr>
            <a:xfrm rot="15392840">
              <a:off x="8207914" y="3619299"/>
              <a:ext cx="1177947" cy="1010943"/>
              <a:chOff x="270319" y="2598217"/>
              <a:chExt cx="1177947" cy="1010942"/>
            </a:xfrm>
          </p:grpSpPr>
          <p:sp>
            <p:nvSpPr>
              <p:cNvPr id="165" name="等腰三角形 164"/>
              <p:cNvSpPr/>
              <p:nvPr/>
            </p:nvSpPr>
            <p:spPr>
              <a:xfrm rot="3036355">
                <a:off x="1294746" y="2621067"/>
                <a:ext cx="176369" cy="130670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166" name="直接连接符 165"/>
              <p:cNvCxnSpPr>
                <a:stCxn id="165" idx="3"/>
                <a:endCxn id="136" idx="0"/>
              </p:cNvCxnSpPr>
              <p:nvPr/>
            </p:nvCxnSpPr>
            <p:spPr>
              <a:xfrm rot="6207160">
                <a:off x="246130" y="2626789"/>
                <a:ext cx="1006559" cy="958182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69" name="组合 168"/>
          <p:cNvGrpSpPr/>
          <p:nvPr/>
        </p:nvGrpSpPr>
        <p:grpSpPr>
          <a:xfrm>
            <a:off x="6855490" y="354931"/>
            <a:ext cx="4213893" cy="1020673"/>
            <a:chOff x="7204560" y="3196387"/>
            <a:chExt cx="4213893" cy="3099909"/>
          </a:xfrm>
        </p:grpSpPr>
        <p:sp>
          <p:nvSpPr>
            <p:cNvPr id="170" name="矩形 169"/>
            <p:cNvSpPr/>
            <p:nvPr/>
          </p:nvSpPr>
          <p:spPr bwMode="auto">
            <a:xfrm>
              <a:off x="7204560" y="3196387"/>
              <a:ext cx="4213893" cy="3099909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71" name="文本框 170"/>
            <p:cNvSpPr txBox="1"/>
            <p:nvPr/>
          </p:nvSpPr>
          <p:spPr bwMode="auto">
            <a:xfrm>
              <a:off x="7212182" y="3327020"/>
              <a:ext cx="4078296" cy="280426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dirty="0" err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TextView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就是一个文本编辑器，只是</a:t>
              </a:r>
              <a:endPara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Android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关闭了它的文字编辑功能，左</a:t>
              </a:r>
              <a:endPara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图为</a:t>
              </a:r>
              <a:r>
                <a:rPr lang="en-US" altLang="zh-CN" dirty="0" err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TextView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及其子类的类图。</a:t>
              </a:r>
              <a:endPara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78958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229995"/>
          </a:xfrm>
        </p:spPr>
        <p:txBody>
          <a:bodyPr/>
          <a:lstStyle/>
          <a:p>
            <a:r>
              <a:rPr lang="en-US" altLang="zh-CN" dirty="0" err="1" smtClean="0">
                <a:solidFill>
                  <a:schemeClr val="bg1"/>
                </a:solidFill>
              </a:rPr>
              <a:t>TextView</a:t>
            </a:r>
            <a:r>
              <a:rPr lang="zh-CN" altLang="en-US" dirty="0" smtClean="0">
                <a:solidFill>
                  <a:schemeClr val="bg1"/>
                </a:solidFill>
              </a:rPr>
              <a:t>的属性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6720"/>
            <a:ext cx="10515600" cy="4752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2769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/>
        </p:nvCxnSpPr>
        <p:spPr>
          <a:xfrm>
            <a:off x="11568113" y="-120650"/>
            <a:ext cx="0" cy="718026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椭圆 11"/>
          <p:cNvSpPr/>
          <p:nvPr/>
        </p:nvSpPr>
        <p:spPr>
          <a:xfrm>
            <a:off x="11390313" y="987425"/>
            <a:ext cx="334962" cy="334963"/>
          </a:xfrm>
          <a:prstGeom prst="ellipse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11399838" y="2854325"/>
            <a:ext cx="336550" cy="336550"/>
          </a:xfrm>
          <a:prstGeom prst="ellipse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11390313" y="3797300"/>
            <a:ext cx="334962" cy="336550"/>
          </a:xfrm>
          <a:prstGeom prst="ellipse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11399838" y="4740275"/>
            <a:ext cx="336550" cy="336550"/>
          </a:xfrm>
          <a:prstGeom prst="ellipse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11399838" y="5683250"/>
            <a:ext cx="336550" cy="336550"/>
          </a:xfrm>
          <a:prstGeom prst="ellipse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11283950" y="1812925"/>
            <a:ext cx="568325" cy="568325"/>
          </a:xfrm>
          <a:prstGeom prst="ellipse">
            <a:avLst/>
          </a:prstGeom>
          <a:solidFill>
            <a:srgbClr val="FE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877" y="2097087"/>
            <a:ext cx="3695700" cy="313372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1153" y="2661920"/>
            <a:ext cx="3695700" cy="3086100"/>
          </a:xfrm>
          <a:prstGeom prst="rect">
            <a:avLst/>
          </a:prstGeom>
        </p:spPr>
      </p:pic>
      <p:grpSp>
        <p:nvGrpSpPr>
          <p:cNvPr id="56" name="组合 36"/>
          <p:cNvGrpSpPr>
            <a:grpSpLocks/>
          </p:cNvGrpSpPr>
          <p:nvPr/>
        </p:nvGrpSpPr>
        <p:grpSpPr bwMode="auto">
          <a:xfrm>
            <a:off x="-1647269" y="111144"/>
            <a:ext cx="7527839" cy="1043762"/>
            <a:chOff x="200997" y="723913"/>
            <a:chExt cx="7528393" cy="1043417"/>
          </a:xfrm>
        </p:grpSpPr>
        <p:sp>
          <p:nvSpPr>
            <p:cNvPr id="61" name="文本框 56"/>
            <p:cNvSpPr txBox="1">
              <a:spLocks noChangeArrowheads="1"/>
            </p:cNvSpPr>
            <p:nvPr/>
          </p:nvSpPr>
          <p:spPr bwMode="auto">
            <a:xfrm>
              <a:off x="2833265" y="723913"/>
              <a:ext cx="4896125" cy="6461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3600" dirty="0" err="1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TextView</a:t>
              </a:r>
              <a:r>
                <a:rPr lang="zh-CN" altLang="en-US" sz="36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的功能和用法</a:t>
              </a:r>
              <a:endPara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cxnSp>
          <p:nvCxnSpPr>
            <p:cNvPr id="62" name="直接连接符 61"/>
            <p:cNvCxnSpPr/>
            <p:nvPr/>
          </p:nvCxnSpPr>
          <p:spPr>
            <a:xfrm>
              <a:off x="200997" y="1344241"/>
              <a:ext cx="2479857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矩形 64"/>
            <p:cNvSpPr/>
            <p:nvPr/>
          </p:nvSpPr>
          <p:spPr>
            <a:xfrm>
              <a:off x="2547495" y="832491"/>
              <a:ext cx="285770" cy="934839"/>
            </a:xfrm>
            <a:prstGeom prst="rect">
              <a:avLst/>
            </a:prstGeom>
            <a:solidFill>
              <a:srgbClr val="FE5A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67" name="文本框 56"/>
          <p:cNvSpPr txBox="1">
            <a:spLocks noChangeArrowheads="1"/>
          </p:cNvSpPr>
          <p:nvPr/>
        </p:nvSpPr>
        <p:spPr bwMode="auto">
          <a:xfrm>
            <a:off x="841930" y="1499784"/>
            <a:ext cx="4544834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000" dirty="0" smtClean="0">
                <a:solidFill>
                  <a:srgbClr val="FE5A3E"/>
                </a:solidFill>
                <a:latin typeface="微软雅黑" pitchFamily="34" charset="-122"/>
                <a:ea typeface="微软雅黑" pitchFamily="34" charset="-122"/>
              </a:rPr>
              <a:t>案例：不同颜色、字体、带链接的文本</a:t>
            </a:r>
            <a:endParaRPr lang="zh-CN" altLang="en-US" sz="2000" dirty="0">
              <a:solidFill>
                <a:srgbClr val="FE5A3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954325" y="731677"/>
            <a:ext cx="2031326" cy="411215"/>
            <a:chOff x="2525989" y="1482672"/>
            <a:chExt cx="2031326" cy="411215"/>
          </a:xfrm>
        </p:grpSpPr>
        <p:sp>
          <p:nvSpPr>
            <p:cNvPr id="69" name="矩形 68"/>
            <p:cNvSpPr/>
            <p:nvPr/>
          </p:nvSpPr>
          <p:spPr bwMode="auto">
            <a:xfrm>
              <a:off x="2554289" y="1482672"/>
              <a:ext cx="2003026" cy="411215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70" name="文本框 69"/>
            <p:cNvSpPr txBox="1"/>
            <p:nvPr/>
          </p:nvSpPr>
          <p:spPr bwMode="auto">
            <a:xfrm>
              <a:off x="2525989" y="1527700"/>
              <a:ext cx="2031325" cy="33855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600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在</a:t>
              </a:r>
              <a:r>
                <a:rPr lang="zh-CN" altLang="en-US" sz="16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页面</a:t>
              </a:r>
              <a:r>
                <a:rPr lang="zh-CN" altLang="en-US" sz="1600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上显示文本</a:t>
              </a:r>
              <a:r>
                <a:rPr lang="zh-CN" altLang="en-US" sz="16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</a:p>
          </p:txBody>
        </p:sp>
      </p:grpSp>
      <p:sp>
        <p:nvSpPr>
          <p:cNvPr id="71" name="文本框 56"/>
          <p:cNvSpPr txBox="1">
            <a:spLocks noChangeArrowheads="1"/>
          </p:cNvSpPr>
          <p:nvPr/>
        </p:nvSpPr>
        <p:spPr bwMode="auto">
          <a:xfrm>
            <a:off x="5923098" y="2111533"/>
            <a:ext cx="459965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000" dirty="0" smtClean="0">
                <a:solidFill>
                  <a:srgbClr val="FE5A3E"/>
                </a:solidFill>
                <a:latin typeface="微软雅黑" pitchFamily="34" charset="-122"/>
                <a:ea typeface="微软雅黑" pitchFamily="34" charset="-122"/>
              </a:rPr>
              <a:t>案例：圆角边框、渐变背景的</a:t>
            </a:r>
            <a:r>
              <a:rPr lang="en-US" altLang="zh-CN" sz="2000" dirty="0" err="1" smtClean="0">
                <a:solidFill>
                  <a:srgbClr val="FE5A3E"/>
                </a:solidFill>
                <a:latin typeface="微软雅黑" pitchFamily="34" charset="-122"/>
                <a:ea typeface="微软雅黑" pitchFamily="34" charset="-122"/>
              </a:rPr>
              <a:t>TextView</a:t>
            </a:r>
            <a:endParaRPr lang="zh-CN" altLang="en-US" sz="2000" dirty="0">
              <a:solidFill>
                <a:srgbClr val="FE5A3E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64716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11568113" y="-120650"/>
            <a:ext cx="0" cy="718026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椭圆 4"/>
          <p:cNvSpPr/>
          <p:nvPr/>
        </p:nvSpPr>
        <p:spPr>
          <a:xfrm>
            <a:off x="11283950" y="2808288"/>
            <a:ext cx="568325" cy="568325"/>
          </a:xfrm>
          <a:prstGeom prst="ellipse">
            <a:avLst/>
          </a:prstGeom>
          <a:solidFill>
            <a:srgbClr val="FE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11399838" y="1911350"/>
            <a:ext cx="336550" cy="336550"/>
          </a:xfrm>
          <a:prstGeom prst="ellipse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11399838" y="914400"/>
            <a:ext cx="336550" cy="336550"/>
          </a:xfrm>
          <a:prstGeom prst="ellipse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11390313" y="3797300"/>
            <a:ext cx="334962" cy="336550"/>
          </a:xfrm>
          <a:prstGeom prst="ellipse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11399838" y="4740275"/>
            <a:ext cx="336550" cy="336550"/>
          </a:xfrm>
          <a:prstGeom prst="ellipse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11399838" y="5683250"/>
            <a:ext cx="336550" cy="336550"/>
          </a:xfrm>
          <a:prstGeom prst="ellipse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32" name="图片 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2009" y="852170"/>
            <a:ext cx="3597151" cy="5764530"/>
          </a:xfrm>
          <a:prstGeom prst="rect">
            <a:avLst/>
          </a:prstGeom>
        </p:spPr>
      </p:pic>
      <p:grpSp>
        <p:nvGrpSpPr>
          <p:cNvPr id="12" name="组合 11"/>
          <p:cNvGrpSpPr/>
          <p:nvPr/>
        </p:nvGrpSpPr>
        <p:grpSpPr>
          <a:xfrm>
            <a:off x="-1647269" y="111144"/>
            <a:ext cx="7309829" cy="1043762"/>
            <a:chOff x="-1647269" y="111144"/>
            <a:chExt cx="7309829" cy="1043762"/>
          </a:xfrm>
        </p:grpSpPr>
        <p:grpSp>
          <p:nvGrpSpPr>
            <p:cNvPr id="34" name="组合 36"/>
            <p:cNvGrpSpPr>
              <a:grpSpLocks/>
            </p:cNvGrpSpPr>
            <p:nvPr/>
          </p:nvGrpSpPr>
          <p:grpSpPr bwMode="auto">
            <a:xfrm>
              <a:off x="-1647269" y="111144"/>
              <a:ext cx="7309829" cy="1043762"/>
              <a:chOff x="200997" y="723913"/>
              <a:chExt cx="7310367" cy="1043417"/>
            </a:xfrm>
          </p:grpSpPr>
          <p:sp>
            <p:nvSpPr>
              <p:cNvPr id="40" name="文本框 56"/>
              <p:cNvSpPr txBox="1">
                <a:spLocks noChangeArrowheads="1"/>
              </p:cNvSpPr>
              <p:nvPr/>
            </p:nvSpPr>
            <p:spPr bwMode="auto">
              <a:xfrm>
                <a:off x="2833265" y="723913"/>
                <a:ext cx="4678099" cy="64611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zh-CN" sz="3600" dirty="0" err="1" smtClean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EditText</a:t>
                </a:r>
                <a:r>
                  <a:rPr lang="zh-CN" altLang="en-US" sz="3600" dirty="0" smtClean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的功能和用法</a:t>
                </a:r>
                <a:endParaRPr lang="zh-CN" altLang="en-US" sz="36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cxnSp>
            <p:nvCxnSpPr>
              <p:cNvPr id="41" name="直接连接符 40"/>
              <p:cNvCxnSpPr/>
              <p:nvPr/>
            </p:nvCxnSpPr>
            <p:spPr>
              <a:xfrm>
                <a:off x="200997" y="1344241"/>
                <a:ext cx="2479857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" name="矩形 41"/>
              <p:cNvSpPr/>
              <p:nvPr/>
            </p:nvSpPr>
            <p:spPr>
              <a:xfrm>
                <a:off x="2547495" y="832491"/>
                <a:ext cx="285770" cy="934839"/>
              </a:xfrm>
              <a:prstGeom prst="rect">
                <a:avLst/>
              </a:prstGeom>
              <a:solidFill>
                <a:srgbClr val="FE5A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  <p:grpSp>
          <p:nvGrpSpPr>
            <p:cNvPr id="43" name="组合 42"/>
            <p:cNvGrpSpPr/>
            <p:nvPr/>
          </p:nvGrpSpPr>
          <p:grpSpPr>
            <a:xfrm>
              <a:off x="982624" y="731677"/>
              <a:ext cx="4651210" cy="411215"/>
              <a:chOff x="2554288" y="1482672"/>
              <a:chExt cx="4651210" cy="411215"/>
            </a:xfrm>
          </p:grpSpPr>
          <p:sp>
            <p:nvSpPr>
              <p:cNvPr id="44" name="矩形 43"/>
              <p:cNvSpPr/>
              <p:nvPr/>
            </p:nvSpPr>
            <p:spPr bwMode="auto">
              <a:xfrm>
                <a:off x="2554288" y="1482672"/>
                <a:ext cx="4412335" cy="411215"/>
              </a:xfrm>
              <a:prstGeom prst="rect">
                <a:avLst/>
              </a:prstGeom>
              <a:solidFill>
                <a:schemeClr val="bg1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45" name="文本框 44"/>
              <p:cNvSpPr txBox="1"/>
              <p:nvPr/>
            </p:nvSpPr>
            <p:spPr bwMode="auto">
              <a:xfrm>
                <a:off x="2554288" y="1525753"/>
                <a:ext cx="4651210" cy="338554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可以接受用户输入，最重要的属性是</a:t>
                </a:r>
                <a:r>
                  <a:rPr lang="en-US" altLang="zh-CN" sz="1600" dirty="0" err="1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inputType</a:t>
                </a:r>
                <a:r>
                  <a:rPr lang="zh-CN" altLang="en-US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</a:t>
                </a:r>
                <a:endParaRPr lang="zh-CN" altLang="en-US" sz="16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46" name="组合 45"/>
          <p:cNvGrpSpPr/>
          <p:nvPr/>
        </p:nvGrpSpPr>
        <p:grpSpPr>
          <a:xfrm>
            <a:off x="595474" y="2798525"/>
            <a:ext cx="4988663" cy="1884958"/>
            <a:chOff x="7204560" y="3196387"/>
            <a:chExt cx="4988663" cy="1884958"/>
          </a:xfrm>
        </p:grpSpPr>
        <p:sp>
          <p:nvSpPr>
            <p:cNvPr id="47" name="矩形 46"/>
            <p:cNvSpPr/>
            <p:nvPr/>
          </p:nvSpPr>
          <p:spPr bwMode="auto">
            <a:xfrm>
              <a:off x="7204560" y="3196387"/>
              <a:ext cx="4988663" cy="1884958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8" name="文本框 47"/>
            <p:cNvSpPr txBox="1"/>
            <p:nvPr/>
          </p:nvSpPr>
          <p:spPr bwMode="auto">
            <a:xfrm>
              <a:off x="7212182" y="3327019"/>
              <a:ext cx="4903202" cy="175432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285750" indent="-285750" fontAlgn="auto">
                <a:spcBef>
                  <a:spcPts val="0"/>
                </a:spcBef>
                <a:spcAft>
                  <a:spcPts val="0"/>
                </a:spcAft>
                <a:buFont typeface="Wingdings" panose="05000000000000000000" pitchFamily="2" charset="2"/>
                <a:buChar char="u"/>
                <a:defRPr/>
              </a:pPr>
              <a:r>
                <a:rPr lang="en-US" altLang="zh-CN" dirty="0" err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AutoCompleteTextView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：带有自动完成功</a:t>
              </a:r>
              <a:endPara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能的</a:t>
              </a:r>
              <a:r>
                <a:rPr lang="en-US" altLang="zh-CN" dirty="0" err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EditText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  <a:endPara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 fontAlgn="auto">
                <a:spcBef>
                  <a:spcPts val="0"/>
                </a:spcBef>
                <a:spcAft>
                  <a:spcPts val="0"/>
                </a:spcAft>
                <a:buFont typeface="Wingdings" panose="05000000000000000000" pitchFamily="2" charset="2"/>
                <a:buChar char="u"/>
                <a:defRPr/>
              </a:pPr>
              <a:r>
                <a:rPr lang="en-US" altLang="zh-CN" dirty="0" err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ExtractEditText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：它并不是</a:t>
              </a:r>
              <a:r>
                <a:rPr lang="en-US" altLang="zh-CN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UI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组件，而是</a:t>
              </a:r>
              <a:endPara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</a:t>
              </a:r>
              <a:r>
                <a:rPr lang="en-US" altLang="zh-CN" dirty="0" err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EditText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组件的底层服务类负责提供全屏输</a:t>
              </a:r>
              <a:endPara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入法支持。</a:t>
              </a:r>
              <a:endPara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1" name="文本框 10"/>
          <p:cNvSpPr txBox="1"/>
          <p:nvPr/>
        </p:nvSpPr>
        <p:spPr>
          <a:xfrm>
            <a:off x="576193" y="2247900"/>
            <a:ext cx="39664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EditText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还派生了如下两个子类：</a:t>
            </a:r>
          </a:p>
        </p:txBody>
      </p:sp>
      <p:sp>
        <p:nvSpPr>
          <p:cNvPr id="49" name="文本框 56"/>
          <p:cNvSpPr txBox="1">
            <a:spLocks noChangeArrowheads="1"/>
          </p:cNvSpPr>
          <p:nvPr/>
        </p:nvSpPr>
        <p:spPr bwMode="auto">
          <a:xfrm>
            <a:off x="6585565" y="357365"/>
            <a:ext cx="326243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000" dirty="0" smtClean="0">
                <a:solidFill>
                  <a:srgbClr val="FE5A3E"/>
                </a:solidFill>
                <a:latin typeface="微软雅黑" pitchFamily="34" charset="-122"/>
                <a:ea typeface="微软雅黑" pitchFamily="34" charset="-122"/>
              </a:rPr>
              <a:t>案例：用户友好的输入界面</a:t>
            </a:r>
            <a:endParaRPr lang="zh-CN" altLang="en-US" sz="2000" dirty="0">
              <a:solidFill>
                <a:srgbClr val="FE5A3E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22129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11568113" y="-120650"/>
            <a:ext cx="0" cy="718026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椭圆 4"/>
          <p:cNvSpPr/>
          <p:nvPr/>
        </p:nvSpPr>
        <p:spPr>
          <a:xfrm>
            <a:off x="11283950" y="3681413"/>
            <a:ext cx="568325" cy="568325"/>
          </a:xfrm>
          <a:prstGeom prst="ellipse">
            <a:avLst/>
          </a:prstGeom>
          <a:solidFill>
            <a:srgbClr val="FE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11399838" y="1911350"/>
            <a:ext cx="336550" cy="336550"/>
          </a:xfrm>
          <a:prstGeom prst="ellipse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11399838" y="914400"/>
            <a:ext cx="336550" cy="336550"/>
          </a:xfrm>
          <a:prstGeom prst="ellipse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11399838" y="2854325"/>
            <a:ext cx="336550" cy="336550"/>
          </a:xfrm>
          <a:prstGeom prst="ellipse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11399838" y="4740275"/>
            <a:ext cx="336550" cy="336550"/>
          </a:xfrm>
          <a:prstGeom prst="ellipse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11399838" y="5683250"/>
            <a:ext cx="336550" cy="336550"/>
          </a:xfrm>
          <a:prstGeom prst="ellipse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675" y="2365058"/>
            <a:ext cx="3714750" cy="3724275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5610" y="2560475"/>
            <a:ext cx="3695700" cy="2714625"/>
          </a:xfrm>
          <a:prstGeom prst="rect">
            <a:avLst/>
          </a:prstGeom>
        </p:spPr>
      </p:pic>
      <p:grpSp>
        <p:nvGrpSpPr>
          <p:cNvPr id="32" name="组合 31"/>
          <p:cNvGrpSpPr/>
          <p:nvPr/>
        </p:nvGrpSpPr>
        <p:grpSpPr>
          <a:xfrm>
            <a:off x="-1647269" y="111144"/>
            <a:ext cx="8046248" cy="1165621"/>
            <a:chOff x="-1647269" y="111144"/>
            <a:chExt cx="8046248" cy="1165621"/>
          </a:xfrm>
        </p:grpSpPr>
        <p:grpSp>
          <p:nvGrpSpPr>
            <p:cNvPr id="33" name="组合 36"/>
            <p:cNvGrpSpPr>
              <a:grpSpLocks/>
            </p:cNvGrpSpPr>
            <p:nvPr/>
          </p:nvGrpSpPr>
          <p:grpSpPr bwMode="auto">
            <a:xfrm>
              <a:off x="-1647269" y="111144"/>
              <a:ext cx="8000210" cy="1139806"/>
              <a:chOff x="200997" y="723913"/>
              <a:chExt cx="8000799" cy="1139429"/>
            </a:xfrm>
          </p:grpSpPr>
          <p:sp>
            <p:nvSpPr>
              <p:cNvPr id="37" name="文本框 56"/>
              <p:cNvSpPr txBox="1">
                <a:spLocks noChangeArrowheads="1"/>
              </p:cNvSpPr>
              <p:nvPr/>
            </p:nvSpPr>
            <p:spPr bwMode="auto">
              <a:xfrm>
                <a:off x="2833265" y="723913"/>
                <a:ext cx="5368531" cy="64611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zh-CN" sz="3600" dirty="0" smtClean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Button</a:t>
                </a:r>
                <a:r>
                  <a:rPr lang="zh-CN" altLang="en-US" sz="3600" dirty="0" smtClean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组件的功能和用法</a:t>
                </a:r>
                <a:endParaRPr lang="zh-CN" altLang="en-US" sz="36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cxnSp>
            <p:nvCxnSpPr>
              <p:cNvPr id="38" name="直接连接符 37"/>
              <p:cNvCxnSpPr/>
              <p:nvPr/>
            </p:nvCxnSpPr>
            <p:spPr>
              <a:xfrm>
                <a:off x="200997" y="1344241"/>
                <a:ext cx="2479857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矩形 38"/>
              <p:cNvSpPr/>
              <p:nvPr/>
            </p:nvSpPr>
            <p:spPr>
              <a:xfrm>
                <a:off x="2546903" y="832491"/>
                <a:ext cx="286363" cy="1030851"/>
              </a:xfrm>
              <a:prstGeom prst="rect">
                <a:avLst/>
              </a:prstGeom>
              <a:solidFill>
                <a:srgbClr val="FE5A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  <p:grpSp>
          <p:nvGrpSpPr>
            <p:cNvPr id="34" name="组合 33"/>
            <p:cNvGrpSpPr/>
            <p:nvPr/>
          </p:nvGrpSpPr>
          <p:grpSpPr>
            <a:xfrm>
              <a:off x="982624" y="691990"/>
              <a:ext cx="5416355" cy="584775"/>
              <a:chOff x="2554288" y="1442985"/>
              <a:chExt cx="5416355" cy="584775"/>
            </a:xfrm>
          </p:grpSpPr>
          <p:sp>
            <p:nvSpPr>
              <p:cNvPr id="35" name="矩形 34"/>
              <p:cNvSpPr/>
              <p:nvPr/>
            </p:nvSpPr>
            <p:spPr bwMode="auto">
              <a:xfrm>
                <a:off x="2554288" y="1482672"/>
                <a:ext cx="5370317" cy="531843"/>
              </a:xfrm>
              <a:prstGeom prst="rect">
                <a:avLst/>
              </a:prstGeom>
              <a:solidFill>
                <a:schemeClr val="bg1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36" name="文本框 35"/>
              <p:cNvSpPr txBox="1"/>
              <p:nvPr/>
            </p:nvSpPr>
            <p:spPr bwMode="auto">
              <a:xfrm>
                <a:off x="2554288" y="1442985"/>
                <a:ext cx="5416355" cy="584775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Button</a:t>
                </a:r>
                <a:r>
                  <a:rPr lang="zh-CN" altLang="en-US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继承了</a:t>
                </a:r>
                <a:r>
                  <a:rPr lang="en-US" altLang="zh-CN" sz="1600" dirty="0" err="1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TextView</a:t>
                </a:r>
                <a:r>
                  <a:rPr lang="zh-CN" altLang="en-US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，它只要是在</a:t>
                </a:r>
                <a:r>
                  <a:rPr lang="en-US" altLang="zh-CN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UI</a:t>
                </a:r>
                <a:r>
                  <a:rPr lang="zh-CN" altLang="en-US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界面上生成一个可</a:t>
                </a:r>
                <a:endParaRPr lang="en-US" altLang="zh-CN" sz="1600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供用户单击的按钮，按钮会触发一个</a:t>
                </a:r>
                <a:r>
                  <a:rPr lang="en-US" altLang="zh-CN" sz="1600" dirty="0" err="1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onClick</a:t>
                </a:r>
                <a:r>
                  <a:rPr lang="zh-CN" altLang="en-US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事件。</a:t>
                </a:r>
                <a:endParaRPr lang="zh-CN" altLang="en-US" sz="16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40" name="文本框 56"/>
          <p:cNvSpPr txBox="1">
            <a:spLocks noChangeArrowheads="1"/>
          </p:cNvSpPr>
          <p:nvPr/>
        </p:nvSpPr>
        <p:spPr bwMode="auto">
          <a:xfrm>
            <a:off x="982624" y="1843089"/>
            <a:ext cx="5057795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000" dirty="0" smtClean="0">
                <a:solidFill>
                  <a:srgbClr val="FE5A3E"/>
                </a:solidFill>
                <a:latin typeface="微软雅黑" pitchFamily="34" charset="-122"/>
                <a:ea typeface="微软雅黑" pitchFamily="34" charset="-122"/>
              </a:rPr>
              <a:t>案例：按钮、圆形按钮、带文字的图片按钮</a:t>
            </a:r>
            <a:endParaRPr lang="zh-CN" altLang="en-US" sz="2000" dirty="0">
              <a:solidFill>
                <a:srgbClr val="FE5A3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45" name="组合 44"/>
          <p:cNvGrpSpPr/>
          <p:nvPr/>
        </p:nvGrpSpPr>
        <p:grpSpPr>
          <a:xfrm>
            <a:off x="5225092" y="5624752"/>
            <a:ext cx="6343020" cy="1165621"/>
            <a:chOff x="5225092" y="5624752"/>
            <a:chExt cx="6343020" cy="1165621"/>
          </a:xfrm>
        </p:grpSpPr>
        <p:sp>
          <p:nvSpPr>
            <p:cNvPr id="43" name="矩形 42"/>
            <p:cNvSpPr/>
            <p:nvPr/>
          </p:nvSpPr>
          <p:spPr bwMode="auto">
            <a:xfrm>
              <a:off x="10231310" y="5628446"/>
              <a:ext cx="286342" cy="1031192"/>
            </a:xfrm>
            <a:prstGeom prst="rect">
              <a:avLst/>
            </a:prstGeom>
            <a:solidFill>
              <a:srgbClr val="FE5A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cxnSp>
          <p:nvCxnSpPr>
            <p:cNvPr id="22" name="直接连接符 21"/>
            <p:cNvCxnSpPr/>
            <p:nvPr/>
          </p:nvCxnSpPr>
          <p:spPr>
            <a:xfrm flipH="1">
              <a:off x="10517653" y="6301692"/>
              <a:ext cx="1050459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文本框 56"/>
            <p:cNvSpPr txBox="1">
              <a:spLocks noChangeArrowheads="1"/>
            </p:cNvSpPr>
            <p:nvPr/>
          </p:nvSpPr>
          <p:spPr bwMode="auto">
            <a:xfrm>
              <a:off x="5889422" y="6144042"/>
              <a:ext cx="4426083" cy="6463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zh-CN" altLang="en-US" sz="36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使用</a:t>
              </a:r>
              <a:r>
                <a:rPr lang="en-US" altLang="zh-CN" sz="36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9Patch</a:t>
              </a:r>
              <a:r>
                <a:rPr lang="zh-CN" altLang="en-US" sz="36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图片背景</a:t>
              </a:r>
              <a:endPara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grpSp>
          <p:nvGrpSpPr>
            <p:cNvPr id="55" name="组合 54"/>
            <p:cNvGrpSpPr/>
            <p:nvPr/>
          </p:nvGrpSpPr>
          <p:grpSpPr>
            <a:xfrm>
              <a:off x="5225092" y="5624752"/>
              <a:ext cx="5090413" cy="584775"/>
              <a:chOff x="428245" y="1470027"/>
              <a:chExt cx="5090413" cy="584775"/>
            </a:xfrm>
          </p:grpSpPr>
          <p:sp>
            <p:nvSpPr>
              <p:cNvPr id="56" name="矩形 55"/>
              <p:cNvSpPr/>
              <p:nvPr/>
            </p:nvSpPr>
            <p:spPr bwMode="auto">
              <a:xfrm>
                <a:off x="428245" y="1471508"/>
                <a:ext cx="4931009" cy="548704"/>
              </a:xfrm>
              <a:prstGeom prst="rect">
                <a:avLst/>
              </a:prstGeom>
              <a:solidFill>
                <a:schemeClr val="bg1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57" name="文本框 56"/>
              <p:cNvSpPr txBox="1"/>
              <p:nvPr/>
            </p:nvSpPr>
            <p:spPr bwMode="auto">
              <a:xfrm>
                <a:off x="476316" y="1470027"/>
                <a:ext cx="5042342" cy="584775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Android</a:t>
                </a:r>
                <a:r>
                  <a:rPr lang="zh-CN" altLang="en-US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为制作</a:t>
                </a:r>
                <a:r>
                  <a:rPr lang="en-US" altLang="zh-CN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9Patch</a:t>
                </a:r>
                <a:r>
                  <a:rPr lang="zh-CN" altLang="en-US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图片提供了</a:t>
                </a:r>
                <a:r>
                  <a:rPr lang="en-US" altLang="zh-CN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draw9patch</a:t>
                </a:r>
                <a:r>
                  <a:rPr lang="zh-CN" altLang="en-US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工具，</a:t>
                </a:r>
                <a:endParaRPr lang="en-US" altLang="zh-CN" sz="1600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该工具位于</a:t>
                </a:r>
                <a:r>
                  <a:rPr lang="en-US" altLang="zh-CN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Android SDK</a:t>
                </a:r>
                <a:r>
                  <a:rPr lang="zh-CN" altLang="en-US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安装路径的</a:t>
                </a:r>
                <a:r>
                  <a:rPr lang="en-US" altLang="zh-CN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tools</a:t>
                </a:r>
                <a:r>
                  <a:rPr lang="zh-CN" altLang="en-US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目录下。</a:t>
                </a:r>
                <a:endParaRPr lang="zh-CN" altLang="en-US" sz="16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58" name="文本框 56"/>
          <p:cNvSpPr txBox="1">
            <a:spLocks noChangeArrowheads="1"/>
          </p:cNvSpPr>
          <p:nvPr/>
        </p:nvSpPr>
        <p:spPr bwMode="auto">
          <a:xfrm>
            <a:off x="6467232" y="1948734"/>
            <a:ext cx="356886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000" dirty="0" smtClean="0">
                <a:solidFill>
                  <a:srgbClr val="FE5A3E"/>
                </a:solidFill>
                <a:latin typeface="微软雅黑" pitchFamily="34" charset="-122"/>
                <a:ea typeface="微软雅黑" pitchFamily="34" charset="-122"/>
              </a:rPr>
              <a:t>普通图片与</a:t>
            </a:r>
            <a:r>
              <a:rPr lang="en-US" altLang="zh-CN" sz="2000" dirty="0" smtClean="0">
                <a:solidFill>
                  <a:srgbClr val="FE5A3E"/>
                </a:solidFill>
                <a:latin typeface="微软雅黑" pitchFamily="34" charset="-122"/>
                <a:ea typeface="微软雅黑" pitchFamily="34" charset="-122"/>
              </a:rPr>
              <a:t>9Patch</a:t>
            </a:r>
            <a:r>
              <a:rPr lang="zh-CN" altLang="en-US" sz="2000" dirty="0" smtClean="0">
                <a:solidFill>
                  <a:srgbClr val="FE5A3E"/>
                </a:solidFill>
                <a:latin typeface="微软雅黑" pitchFamily="34" charset="-122"/>
                <a:ea typeface="微软雅黑" pitchFamily="34" charset="-122"/>
              </a:rPr>
              <a:t>图片的对比</a:t>
            </a:r>
            <a:endParaRPr lang="zh-CN" altLang="en-US" sz="2000" dirty="0">
              <a:solidFill>
                <a:srgbClr val="FE5A3E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14459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6"/>
          <p:cNvSpPr/>
          <p:nvPr/>
        </p:nvSpPr>
        <p:spPr>
          <a:xfrm>
            <a:off x="4127500" y="550863"/>
            <a:ext cx="3376613" cy="3375025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9600" dirty="0" smtClean="0">
                <a:solidFill>
                  <a:schemeClr val="bg1"/>
                </a:solidFill>
              </a:rPr>
              <a:t>2.1</a:t>
            </a:r>
            <a:endParaRPr lang="zh-CN" altLang="en-US" sz="9600" dirty="0">
              <a:solidFill>
                <a:schemeClr val="bg1"/>
              </a:solidFill>
            </a:endParaRPr>
          </a:p>
        </p:txBody>
      </p:sp>
      <p:sp>
        <p:nvSpPr>
          <p:cNvPr id="8" name="弦形 7"/>
          <p:cNvSpPr/>
          <p:nvPr/>
        </p:nvSpPr>
        <p:spPr>
          <a:xfrm rot="17100000">
            <a:off x="4106863" y="530225"/>
            <a:ext cx="3417888" cy="3417887"/>
          </a:xfrm>
          <a:prstGeom prst="chord">
            <a:avLst>
              <a:gd name="adj1" fmla="val 8633478"/>
              <a:gd name="adj2" fmla="val 16200000"/>
            </a:avLst>
          </a:prstGeom>
          <a:solidFill>
            <a:srgbClr val="FFFF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bg1"/>
              </a:solidFill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3517900" y="1239838"/>
            <a:ext cx="3595688" cy="3211512"/>
          </a:xfrm>
          <a:prstGeom prst="line">
            <a:avLst/>
          </a:prstGeom>
          <a:ln>
            <a:solidFill>
              <a:srgbClr val="FE5A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700" name="文本框 12"/>
          <p:cNvSpPr txBox="1">
            <a:spLocks noChangeArrowheads="1"/>
          </p:cNvSpPr>
          <p:nvPr/>
        </p:nvSpPr>
        <p:spPr bwMode="auto">
          <a:xfrm>
            <a:off x="3154870" y="4714043"/>
            <a:ext cx="5724644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界面编程与视图组件</a:t>
            </a:r>
            <a:endParaRPr lang="zh-CN" altLang="en-US" sz="4800" dirty="0">
              <a:solidFill>
                <a:schemeClr val="bg1"/>
              </a:solidFill>
              <a:latin typeface="方正大黑简体" pitchFamily="2" charset="-122"/>
              <a:ea typeface="方正大黑简体" pitchFamily="2" charset="-122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851128" y="5176838"/>
            <a:ext cx="2159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8879514" y="5218968"/>
            <a:ext cx="215106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0859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11568113" y="-120650"/>
            <a:ext cx="0" cy="718026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椭圆 4"/>
          <p:cNvSpPr/>
          <p:nvPr/>
        </p:nvSpPr>
        <p:spPr>
          <a:xfrm>
            <a:off x="11283950" y="4641850"/>
            <a:ext cx="568325" cy="568325"/>
          </a:xfrm>
          <a:prstGeom prst="ellipse">
            <a:avLst/>
          </a:prstGeom>
          <a:solidFill>
            <a:srgbClr val="FE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11399838" y="1911350"/>
            <a:ext cx="336550" cy="336550"/>
          </a:xfrm>
          <a:prstGeom prst="ellipse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11399838" y="914400"/>
            <a:ext cx="336550" cy="336550"/>
          </a:xfrm>
          <a:prstGeom prst="ellipse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11399838" y="2908300"/>
            <a:ext cx="336550" cy="336550"/>
          </a:xfrm>
          <a:prstGeom prst="ellipse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11399838" y="3833813"/>
            <a:ext cx="336550" cy="334962"/>
          </a:xfrm>
          <a:prstGeom prst="ellipse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11399838" y="5683250"/>
            <a:ext cx="336550" cy="336550"/>
          </a:xfrm>
          <a:prstGeom prst="ellipse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815" y="2202187"/>
            <a:ext cx="3705225" cy="2847975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4668" y="2164567"/>
            <a:ext cx="3714750" cy="3276600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6339" y="2802136"/>
            <a:ext cx="3705225" cy="2695575"/>
          </a:xfrm>
          <a:prstGeom prst="rect">
            <a:avLst/>
          </a:prstGeom>
        </p:spPr>
      </p:pic>
      <p:grpSp>
        <p:nvGrpSpPr>
          <p:cNvPr id="35" name="组合 34"/>
          <p:cNvGrpSpPr/>
          <p:nvPr/>
        </p:nvGrpSpPr>
        <p:grpSpPr>
          <a:xfrm>
            <a:off x="-1647269" y="111144"/>
            <a:ext cx="8818383" cy="1165621"/>
            <a:chOff x="-1647269" y="111144"/>
            <a:chExt cx="8818383" cy="1165621"/>
          </a:xfrm>
        </p:grpSpPr>
        <p:grpSp>
          <p:nvGrpSpPr>
            <p:cNvPr id="36" name="组合 36"/>
            <p:cNvGrpSpPr>
              <a:grpSpLocks/>
            </p:cNvGrpSpPr>
            <p:nvPr/>
          </p:nvGrpSpPr>
          <p:grpSpPr bwMode="auto">
            <a:xfrm>
              <a:off x="-1647269" y="111144"/>
              <a:ext cx="8818383" cy="1139806"/>
              <a:chOff x="200997" y="723913"/>
              <a:chExt cx="8819032" cy="1139429"/>
            </a:xfrm>
          </p:grpSpPr>
          <p:sp>
            <p:nvSpPr>
              <p:cNvPr id="40" name="文本框 56"/>
              <p:cNvSpPr txBox="1">
                <a:spLocks noChangeArrowheads="1"/>
              </p:cNvSpPr>
              <p:nvPr/>
            </p:nvSpPr>
            <p:spPr bwMode="auto">
              <a:xfrm>
                <a:off x="2833265" y="723913"/>
                <a:ext cx="6186764" cy="64611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zh-CN" altLang="en-US" sz="3600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单</a:t>
                </a:r>
                <a:r>
                  <a:rPr lang="zh-CN" altLang="en-US" sz="3600" dirty="0" smtClean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选钮、复选框的功能和用法</a:t>
                </a:r>
                <a:endParaRPr lang="zh-CN" altLang="en-US" sz="36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cxnSp>
            <p:nvCxnSpPr>
              <p:cNvPr id="41" name="直接连接符 40"/>
              <p:cNvCxnSpPr/>
              <p:nvPr/>
            </p:nvCxnSpPr>
            <p:spPr>
              <a:xfrm>
                <a:off x="200997" y="1344241"/>
                <a:ext cx="2479857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" name="矩形 41"/>
              <p:cNvSpPr/>
              <p:nvPr/>
            </p:nvSpPr>
            <p:spPr>
              <a:xfrm>
                <a:off x="2546903" y="832491"/>
                <a:ext cx="286363" cy="1030851"/>
              </a:xfrm>
              <a:prstGeom prst="rect">
                <a:avLst/>
              </a:prstGeom>
              <a:solidFill>
                <a:srgbClr val="FE5A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  <p:grpSp>
          <p:nvGrpSpPr>
            <p:cNvPr id="37" name="组合 36"/>
            <p:cNvGrpSpPr/>
            <p:nvPr/>
          </p:nvGrpSpPr>
          <p:grpSpPr>
            <a:xfrm>
              <a:off x="982624" y="691990"/>
              <a:ext cx="5370317" cy="584775"/>
              <a:chOff x="2554288" y="1442985"/>
              <a:chExt cx="5370317" cy="584775"/>
            </a:xfrm>
          </p:grpSpPr>
          <p:sp>
            <p:nvSpPr>
              <p:cNvPr id="38" name="矩形 37"/>
              <p:cNvSpPr/>
              <p:nvPr/>
            </p:nvSpPr>
            <p:spPr bwMode="auto">
              <a:xfrm>
                <a:off x="2554288" y="1482672"/>
                <a:ext cx="5370317" cy="531843"/>
              </a:xfrm>
              <a:prstGeom prst="rect">
                <a:avLst/>
              </a:prstGeom>
              <a:solidFill>
                <a:schemeClr val="bg1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39" name="文本框 38"/>
              <p:cNvSpPr txBox="1"/>
              <p:nvPr/>
            </p:nvSpPr>
            <p:spPr bwMode="auto">
              <a:xfrm>
                <a:off x="2554288" y="1442985"/>
                <a:ext cx="5362237" cy="584775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1600" dirty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单</a:t>
                </a:r>
                <a:r>
                  <a:rPr lang="zh-CN" altLang="en-US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选钮和复选框都继承了</a:t>
                </a:r>
                <a:r>
                  <a:rPr lang="en-US" altLang="zh-CN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Button</a:t>
                </a:r>
                <a:r>
                  <a:rPr lang="zh-CN" altLang="en-US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按钮，与普通按钮不同的</a:t>
                </a:r>
                <a:endParaRPr lang="en-US" altLang="zh-CN" sz="1600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是，它们多了一个可选中的功能，即属性：</a:t>
                </a:r>
                <a:r>
                  <a:rPr lang="en-US" altLang="zh-CN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checked</a:t>
                </a:r>
                <a:r>
                  <a:rPr lang="zh-CN" altLang="en-US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</a:t>
                </a:r>
                <a:endParaRPr lang="zh-CN" altLang="en-US" sz="16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43" name="组合 42"/>
          <p:cNvGrpSpPr/>
          <p:nvPr/>
        </p:nvGrpSpPr>
        <p:grpSpPr>
          <a:xfrm>
            <a:off x="4243636" y="5610519"/>
            <a:ext cx="7324476" cy="1179854"/>
            <a:chOff x="4243636" y="5610519"/>
            <a:chExt cx="7324476" cy="1179854"/>
          </a:xfrm>
        </p:grpSpPr>
        <p:sp>
          <p:nvSpPr>
            <p:cNvPr id="44" name="矩形 43"/>
            <p:cNvSpPr/>
            <p:nvPr/>
          </p:nvSpPr>
          <p:spPr bwMode="auto">
            <a:xfrm>
              <a:off x="10231310" y="5628446"/>
              <a:ext cx="286342" cy="1031192"/>
            </a:xfrm>
            <a:prstGeom prst="rect">
              <a:avLst/>
            </a:prstGeom>
            <a:solidFill>
              <a:srgbClr val="FE5A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cxnSp>
          <p:nvCxnSpPr>
            <p:cNvPr id="45" name="直接连接符 44"/>
            <p:cNvCxnSpPr/>
            <p:nvPr/>
          </p:nvCxnSpPr>
          <p:spPr>
            <a:xfrm flipH="1">
              <a:off x="10517653" y="6301692"/>
              <a:ext cx="1050459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文本框 56"/>
            <p:cNvSpPr txBox="1">
              <a:spLocks noChangeArrowheads="1"/>
            </p:cNvSpPr>
            <p:nvPr/>
          </p:nvSpPr>
          <p:spPr bwMode="auto">
            <a:xfrm>
              <a:off x="4590861" y="6144042"/>
              <a:ext cx="5724644" cy="6463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zh-CN" altLang="en-US" sz="36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状态开关按钮、开关的用法</a:t>
              </a:r>
              <a:endPara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grpSp>
          <p:nvGrpSpPr>
            <p:cNvPr id="47" name="组合 46"/>
            <p:cNvGrpSpPr/>
            <p:nvPr/>
          </p:nvGrpSpPr>
          <p:grpSpPr>
            <a:xfrm>
              <a:off x="4243636" y="5610519"/>
              <a:ext cx="6101478" cy="584775"/>
              <a:chOff x="-553211" y="1455794"/>
              <a:chExt cx="6101478" cy="584775"/>
            </a:xfrm>
          </p:grpSpPr>
          <p:sp>
            <p:nvSpPr>
              <p:cNvPr id="48" name="矩形 47"/>
              <p:cNvSpPr/>
              <p:nvPr/>
            </p:nvSpPr>
            <p:spPr bwMode="auto">
              <a:xfrm>
                <a:off x="-490147" y="1471508"/>
                <a:ext cx="5849402" cy="548704"/>
              </a:xfrm>
              <a:prstGeom prst="rect">
                <a:avLst/>
              </a:prstGeom>
              <a:solidFill>
                <a:schemeClr val="bg1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49" name="文本框 48"/>
              <p:cNvSpPr txBox="1"/>
              <p:nvPr/>
            </p:nvSpPr>
            <p:spPr bwMode="auto">
              <a:xfrm>
                <a:off x="-553211" y="1455794"/>
                <a:ext cx="6101478" cy="584775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1600" dirty="0" err="1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ToggleButton</a:t>
                </a:r>
                <a:r>
                  <a:rPr lang="zh-CN" altLang="en-US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、</a:t>
                </a:r>
                <a:r>
                  <a:rPr lang="en-US" altLang="zh-CN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Switch</a:t>
                </a:r>
                <a:r>
                  <a:rPr lang="zh-CN" altLang="en-US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与</a:t>
                </a:r>
                <a:r>
                  <a:rPr lang="en-US" altLang="zh-CN" sz="1600" dirty="0" err="1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CheckBox</a:t>
                </a:r>
                <a:r>
                  <a:rPr lang="zh-CN" altLang="en-US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非常相似，都可以提供两种</a:t>
                </a:r>
                <a:endParaRPr lang="en-US" altLang="zh-CN" sz="1600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状态，</a:t>
                </a:r>
                <a:r>
                  <a:rPr lang="en-US" altLang="zh-CN" sz="1600" dirty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en-US" altLang="zh-CN" sz="1600" dirty="0" err="1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ToggleButton</a:t>
                </a:r>
                <a:r>
                  <a:rPr lang="zh-CN" altLang="en-US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和</a:t>
                </a:r>
                <a:r>
                  <a:rPr lang="en-US" altLang="zh-CN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Switch</a:t>
                </a:r>
                <a:r>
                  <a:rPr lang="zh-CN" altLang="en-US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通常用于切换程序中的某种状态。</a:t>
                </a:r>
                <a:endParaRPr lang="zh-CN" altLang="en-US" sz="16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50" name="文本框 56"/>
          <p:cNvSpPr txBox="1">
            <a:spLocks noChangeArrowheads="1"/>
          </p:cNvSpPr>
          <p:nvPr/>
        </p:nvSpPr>
        <p:spPr bwMode="auto">
          <a:xfrm>
            <a:off x="600156" y="1632725"/>
            <a:ext cx="4801314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000" dirty="0" smtClean="0">
                <a:solidFill>
                  <a:srgbClr val="FE5A3E"/>
                </a:solidFill>
                <a:latin typeface="微软雅黑" pitchFamily="34" charset="-122"/>
                <a:ea typeface="微软雅黑" pitchFamily="34" charset="-122"/>
              </a:rPr>
              <a:t>案例：利用单选钮、复选框获取用户信息</a:t>
            </a:r>
            <a:endParaRPr lang="zh-CN" altLang="en-US" sz="2000" dirty="0">
              <a:solidFill>
                <a:srgbClr val="FE5A3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1" name="文本框 56"/>
          <p:cNvSpPr txBox="1">
            <a:spLocks noChangeArrowheads="1"/>
          </p:cNvSpPr>
          <p:nvPr/>
        </p:nvSpPr>
        <p:spPr bwMode="auto">
          <a:xfrm>
            <a:off x="6773670" y="1520611"/>
            <a:ext cx="249299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000" dirty="0" smtClean="0">
                <a:solidFill>
                  <a:srgbClr val="FE5A3E"/>
                </a:solidFill>
                <a:latin typeface="微软雅黑" pitchFamily="34" charset="-122"/>
                <a:ea typeface="微软雅黑" pitchFamily="34" charset="-122"/>
              </a:rPr>
              <a:t>案例：动态控制布局</a:t>
            </a:r>
            <a:endParaRPr lang="zh-CN" altLang="en-US" sz="2000" dirty="0">
              <a:solidFill>
                <a:srgbClr val="FE5A3E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90688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6337" y="1099641"/>
            <a:ext cx="9720263" cy="517207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917700" y="165100"/>
            <a:ext cx="526297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dirty="0" smtClean="0">
                <a:solidFill>
                  <a:schemeClr val="bg1"/>
                </a:solidFill>
              </a:rPr>
              <a:t>实现布局的动态调整</a:t>
            </a:r>
            <a:endParaRPr lang="zh-CN" altLang="en-US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44457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234" y="730167"/>
            <a:ext cx="4236266" cy="1835233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68097" y="233835"/>
            <a:ext cx="45372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solidFill>
                  <a:srgbClr val="FFFF00"/>
                </a:solidFill>
              </a:rPr>
              <a:t>Step1,</a:t>
            </a:r>
            <a:r>
              <a:rPr lang="zh-CN" altLang="en-US" sz="2000" dirty="0" smtClean="0">
                <a:solidFill>
                  <a:srgbClr val="FFFF00"/>
                </a:solidFill>
              </a:rPr>
              <a:t>鼠标点到</a:t>
            </a:r>
            <a:r>
              <a:rPr lang="en-US" altLang="zh-CN" sz="2000" dirty="0" err="1" smtClean="0">
                <a:solidFill>
                  <a:srgbClr val="FFFF00"/>
                </a:solidFill>
              </a:rPr>
              <a:t>ToggleButton</a:t>
            </a:r>
            <a:r>
              <a:rPr lang="en-US" altLang="zh-CN" sz="2000" dirty="0" smtClean="0">
                <a:solidFill>
                  <a:srgbClr val="FFFF00"/>
                </a:solidFill>
              </a:rPr>
              <a:t>, </a:t>
            </a:r>
            <a:r>
              <a:rPr lang="zh-CN" altLang="en-US" sz="2000" dirty="0" smtClean="0">
                <a:solidFill>
                  <a:srgbClr val="FFFF00"/>
                </a:solidFill>
              </a:rPr>
              <a:t>按</a:t>
            </a:r>
            <a:r>
              <a:rPr lang="en-US" altLang="zh-CN" sz="2000" dirty="0" err="1" smtClean="0">
                <a:solidFill>
                  <a:srgbClr val="FF0000"/>
                </a:solidFill>
              </a:rPr>
              <a:t>Ctrl+h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9154" y="633945"/>
            <a:ext cx="4772691" cy="1931455"/>
          </a:xfrm>
          <a:prstGeom prst="rect">
            <a:avLst/>
          </a:prstGeom>
        </p:spPr>
      </p:pic>
      <p:sp>
        <p:nvSpPr>
          <p:cNvPr id="7" name="右箭头 6"/>
          <p:cNvSpPr/>
          <p:nvPr/>
        </p:nvSpPr>
        <p:spPr>
          <a:xfrm>
            <a:off x="4991100" y="1223969"/>
            <a:ext cx="1220454" cy="394754"/>
          </a:xfrm>
          <a:prstGeom prst="rightArrow">
            <a:avLst/>
          </a:prstGeom>
          <a:solidFill>
            <a:srgbClr val="FE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9153" y="2779559"/>
            <a:ext cx="4772691" cy="1652741"/>
          </a:xfrm>
          <a:prstGeom prst="rect">
            <a:avLst/>
          </a:prstGeom>
        </p:spPr>
      </p:pic>
      <p:sp>
        <p:nvSpPr>
          <p:cNvPr id="9" name="右箭头 8"/>
          <p:cNvSpPr/>
          <p:nvPr/>
        </p:nvSpPr>
        <p:spPr>
          <a:xfrm>
            <a:off x="4850389" y="3296641"/>
            <a:ext cx="1220454" cy="394754"/>
          </a:xfrm>
          <a:prstGeom prst="rightArrow">
            <a:avLst/>
          </a:prstGeom>
          <a:solidFill>
            <a:srgbClr val="FE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sp>
        <p:nvSpPr>
          <p:cNvPr id="12" name="文本框 11"/>
          <p:cNvSpPr txBox="1"/>
          <p:nvPr/>
        </p:nvSpPr>
        <p:spPr>
          <a:xfrm>
            <a:off x="1051932" y="3074394"/>
            <a:ext cx="37962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solidFill>
                  <a:srgbClr val="FFFF00"/>
                </a:solidFill>
              </a:rPr>
              <a:t>Step2,</a:t>
            </a:r>
            <a:r>
              <a:rPr lang="zh-CN" altLang="en-US" sz="2000" dirty="0" smtClean="0">
                <a:solidFill>
                  <a:srgbClr val="FFFF00"/>
                </a:solidFill>
              </a:rPr>
              <a:t>鼠标点到</a:t>
            </a:r>
            <a:r>
              <a:rPr lang="en-US" altLang="zh-CN" sz="2000" dirty="0" smtClean="0">
                <a:solidFill>
                  <a:srgbClr val="FFFF00"/>
                </a:solidFill>
              </a:rPr>
              <a:t>Switch, </a:t>
            </a:r>
            <a:r>
              <a:rPr lang="zh-CN" altLang="en-US" sz="2000" dirty="0" smtClean="0">
                <a:solidFill>
                  <a:srgbClr val="FFFF00"/>
                </a:solidFill>
              </a:rPr>
              <a:t>按</a:t>
            </a:r>
            <a:r>
              <a:rPr lang="en-US" altLang="zh-CN" sz="2000" dirty="0" err="1" smtClean="0">
                <a:solidFill>
                  <a:srgbClr val="FF0000"/>
                </a:solidFill>
              </a:rPr>
              <a:t>Ctrl+h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842" y="4480135"/>
            <a:ext cx="4096322" cy="2133898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901902" y="3832117"/>
            <a:ext cx="40174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solidFill>
                  <a:srgbClr val="FFFF00"/>
                </a:solidFill>
              </a:rPr>
              <a:t>Step3,</a:t>
            </a:r>
            <a:r>
              <a:rPr lang="zh-CN" altLang="en-US" sz="2000" dirty="0" smtClean="0">
                <a:solidFill>
                  <a:srgbClr val="FFFF00"/>
                </a:solidFill>
              </a:rPr>
              <a:t>鼠标点到</a:t>
            </a:r>
            <a:r>
              <a:rPr lang="en-US" altLang="zh-CN" sz="2000" dirty="0" err="1" smtClean="0">
                <a:solidFill>
                  <a:srgbClr val="FFFF00"/>
                </a:solidFill>
              </a:rPr>
              <a:t>CompoundButton</a:t>
            </a:r>
            <a:r>
              <a:rPr lang="en-US" altLang="zh-CN" sz="2000" dirty="0" smtClean="0">
                <a:solidFill>
                  <a:srgbClr val="FFFF00"/>
                </a:solidFill>
              </a:rPr>
              <a:t>,</a:t>
            </a:r>
          </a:p>
          <a:p>
            <a:r>
              <a:rPr lang="en-US" altLang="zh-CN" sz="2000" dirty="0" smtClean="0">
                <a:solidFill>
                  <a:srgbClr val="FFFF00"/>
                </a:solidFill>
              </a:rPr>
              <a:t> </a:t>
            </a:r>
            <a:r>
              <a:rPr lang="zh-CN" altLang="en-US" sz="2000" dirty="0" smtClean="0">
                <a:solidFill>
                  <a:srgbClr val="FFFF00"/>
                </a:solidFill>
              </a:rPr>
              <a:t>按</a:t>
            </a:r>
            <a:r>
              <a:rPr lang="en-US" altLang="zh-CN" sz="2000" dirty="0" smtClean="0">
                <a:solidFill>
                  <a:srgbClr val="FF0000"/>
                </a:solidFill>
              </a:rPr>
              <a:t>Alt+7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1353" y="4620957"/>
            <a:ext cx="5792008" cy="1993076"/>
          </a:xfrm>
          <a:prstGeom prst="rect">
            <a:avLst/>
          </a:prstGeom>
        </p:spPr>
      </p:pic>
      <p:sp>
        <p:nvSpPr>
          <p:cNvPr id="16" name="右箭头 15"/>
          <p:cNvSpPr/>
          <p:nvPr/>
        </p:nvSpPr>
        <p:spPr>
          <a:xfrm>
            <a:off x="4754148" y="5566195"/>
            <a:ext cx="1220454" cy="394754"/>
          </a:xfrm>
          <a:prstGeom prst="rightArrow">
            <a:avLst/>
          </a:prstGeom>
          <a:solidFill>
            <a:srgbClr val="FE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2228859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11568113" y="-120650"/>
            <a:ext cx="0" cy="718026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椭圆 4"/>
          <p:cNvSpPr/>
          <p:nvPr/>
        </p:nvSpPr>
        <p:spPr>
          <a:xfrm>
            <a:off x="11283950" y="5627688"/>
            <a:ext cx="568325" cy="568325"/>
          </a:xfrm>
          <a:prstGeom prst="ellipse">
            <a:avLst/>
          </a:prstGeom>
          <a:solidFill>
            <a:srgbClr val="FE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11399838" y="1911350"/>
            <a:ext cx="336550" cy="336550"/>
          </a:xfrm>
          <a:prstGeom prst="ellipse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11399838" y="914400"/>
            <a:ext cx="336550" cy="336550"/>
          </a:xfrm>
          <a:prstGeom prst="ellipse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11390313" y="3797300"/>
            <a:ext cx="334962" cy="336550"/>
          </a:xfrm>
          <a:prstGeom prst="ellipse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11399838" y="4740275"/>
            <a:ext cx="336550" cy="336550"/>
          </a:xfrm>
          <a:prstGeom prst="ellipse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11399838" y="2854325"/>
            <a:ext cx="336550" cy="336550"/>
          </a:xfrm>
          <a:prstGeom prst="ellipse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35" name="图片 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6462" y="2009146"/>
            <a:ext cx="2894394" cy="4458061"/>
          </a:xfrm>
          <a:prstGeom prst="rect">
            <a:avLst/>
          </a:prstGeom>
        </p:spPr>
      </p:pic>
      <p:pic>
        <p:nvPicPr>
          <p:cNvPr id="37" name="图片 3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4089" y="3179445"/>
            <a:ext cx="3686175" cy="1990725"/>
          </a:xfrm>
          <a:prstGeom prst="rect">
            <a:avLst/>
          </a:prstGeom>
        </p:spPr>
      </p:pic>
      <p:grpSp>
        <p:nvGrpSpPr>
          <p:cNvPr id="39" name="组合 38"/>
          <p:cNvGrpSpPr/>
          <p:nvPr/>
        </p:nvGrpSpPr>
        <p:grpSpPr>
          <a:xfrm>
            <a:off x="-1647269" y="111144"/>
            <a:ext cx="7545785" cy="1185456"/>
            <a:chOff x="-1647269" y="111144"/>
            <a:chExt cx="7545785" cy="1185456"/>
          </a:xfrm>
        </p:grpSpPr>
        <p:grpSp>
          <p:nvGrpSpPr>
            <p:cNvPr id="41" name="组合 36"/>
            <p:cNvGrpSpPr>
              <a:grpSpLocks/>
            </p:cNvGrpSpPr>
            <p:nvPr/>
          </p:nvGrpSpPr>
          <p:grpSpPr bwMode="auto">
            <a:xfrm>
              <a:off x="-1647269" y="111144"/>
              <a:ext cx="6510059" cy="1139806"/>
              <a:chOff x="200997" y="723913"/>
              <a:chExt cx="6510538" cy="1139429"/>
            </a:xfrm>
          </p:grpSpPr>
          <p:sp>
            <p:nvSpPr>
              <p:cNvPr id="46" name="文本框 56"/>
              <p:cNvSpPr txBox="1">
                <a:spLocks noChangeArrowheads="1"/>
              </p:cNvSpPr>
              <p:nvPr/>
            </p:nvSpPr>
            <p:spPr bwMode="auto">
              <a:xfrm>
                <a:off x="2833265" y="723913"/>
                <a:ext cx="3878270" cy="64611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zh-CN" altLang="en-US" sz="3600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时钟</a:t>
                </a:r>
                <a:r>
                  <a:rPr lang="zh-CN" altLang="en-US" sz="3600" dirty="0" smtClean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的功能和用法</a:t>
                </a:r>
                <a:endParaRPr lang="zh-CN" altLang="en-US" sz="36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cxnSp>
            <p:nvCxnSpPr>
              <p:cNvPr id="47" name="直接连接符 46"/>
              <p:cNvCxnSpPr/>
              <p:nvPr/>
            </p:nvCxnSpPr>
            <p:spPr>
              <a:xfrm>
                <a:off x="200997" y="1344241"/>
                <a:ext cx="2479857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矩形 47"/>
              <p:cNvSpPr/>
              <p:nvPr/>
            </p:nvSpPr>
            <p:spPr>
              <a:xfrm>
                <a:off x="2546903" y="832491"/>
                <a:ext cx="286363" cy="1030851"/>
              </a:xfrm>
              <a:prstGeom prst="rect">
                <a:avLst/>
              </a:prstGeom>
              <a:solidFill>
                <a:srgbClr val="FE5A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  <p:grpSp>
          <p:nvGrpSpPr>
            <p:cNvPr id="42" name="组合 41"/>
            <p:cNvGrpSpPr/>
            <p:nvPr/>
          </p:nvGrpSpPr>
          <p:grpSpPr>
            <a:xfrm>
              <a:off x="982625" y="711825"/>
              <a:ext cx="4915891" cy="584775"/>
              <a:chOff x="2554289" y="1462820"/>
              <a:chExt cx="4915891" cy="584775"/>
            </a:xfrm>
          </p:grpSpPr>
          <p:sp>
            <p:nvSpPr>
              <p:cNvPr id="43" name="矩形 42"/>
              <p:cNvSpPr/>
              <p:nvPr/>
            </p:nvSpPr>
            <p:spPr bwMode="auto">
              <a:xfrm>
                <a:off x="2554289" y="1482672"/>
                <a:ext cx="4747616" cy="531843"/>
              </a:xfrm>
              <a:prstGeom prst="rect">
                <a:avLst/>
              </a:prstGeom>
              <a:solidFill>
                <a:schemeClr val="bg1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44" name="文本框 43"/>
              <p:cNvSpPr txBox="1"/>
              <p:nvPr/>
            </p:nvSpPr>
            <p:spPr bwMode="auto">
              <a:xfrm>
                <a:off x="2559861" y="1462820"/>
                <a:ext cx="4910319" cy="584775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1600" dirty="0" err="1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TextClock</a:t>
                </a:r>
                <a:r>
                  <a:rPr lang="zh-CN" altLang="en-US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显示数字时钟，可以显示当前的秒数；</a:t>
                </a:r>
                <a:endParaRPr lang="en-US" altLang="zh-CN" sz="1600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1600" dirty="0" err="1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AnalogClock</a:t>
                </a:r>
                <a:r>
                  <a:rPr lang="zh-CN" altLang="en-US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显示模拟时钟，不会显示当前的秒数。</a:t>
                </a:r>
                <a:endParaRPr lang="zh-CN" altLang="en-US" sz="16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49" name="组合 48"/>
          <p:cNvGrpSpPr/>
          <p:nvPr/>
        </p:nvGrpSpPr>
        <p:grpSpPr>
          <a:xfrm>
            <a:off x="5575612" y="5624752"/>
            <a:ext cx="5992500" cy="1165621"/>
            <a:chOff x="5575612" y="5624752"/>
            <a:chExt cx="5992500" cy="1165621"/>
          </a:xfrm>
        </p:grpSpPr>
        <p:sp>
          <p:nvSpPr>
            <p:cNvPr id="50" name="矩形 49"/>
            <p:cNvSpPr/>
            <p:nvPr/>
          </p:nvSpPr>
          <p:spPr bwMode="auto">
            <a:xfrm>
              <a:off x="10231310" y="5628446"/>
              <a:ext cx="286342" cy="1031192"/>
            </a:xfrm>
            <a:prstGeom prst="rect">
              <a:avLst/>
            </a:prstGeom>
            <a:solidFill>
              <a:srgbClr val="FE5A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cxnSp>
          <p:nvCxnSpPr>
            <p:cNvPr id="51" name="直接连接符 50"/>
            <p:cNvCxnSpPr/>
            <p:nvPr/>
          </p:nvCxnSpPr>
          <p:spPr>
            <a:xfrm flipH="1">
              <a:off x="10517653" y="6301692"/>
              <a:ext cx="1050459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文本框 56"/>
            <p:cNvSpPr txBox="1">
              <a:spLocks noChangeArrowheads="1"/>
            </p:cNvSpPr>
            <p:nvPr/>
          </p:nvSpPr>
          <p:spPr bwMode="auto">
            <a:xfrm>
              <a:off x="5889422" y="6144042"/>
              <a:ext cx="4339650" cy="6463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zh-CN" altLang="en-US" sz="36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计时器</a:t>
              </a:r>
              <a:r>
                <a:rPr lang="zh-CN" altLang="en-US" sz="36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的</a:t>
              </a:r>
              <a:r>
                <a:rPr lang="zh-CN" altLang="en-US" sz="36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功能和用法</a:t>
              </a:r>
            </a:p>
          </p:txBody>
        </p:sp>
        <p:grpSp>
          <p:nvGrpSpPr>
            <p:cNvPr id="53" name="组合 52"/>
            <p:cNvGrpSpPr/>
            <p:nvPr/>
          </p:nvGrpSpPr>
          <p:grpSpPr>
            <a:xfrm>
              <a:off x="5575612" y="5624752"/>
              <a:ext cx="4645361" cy="584775"/>
              <a:chOff x="778765" y="1470027"/>
              <a:chExt cx="4645361" cy="584775"/>
            </a:xfrm>
          </p:grpSpPr>
          <p:sp>
            <p:nvSpPr>
              <p:cNvPr id="54" name="矩形 53"/>
              <p:cNvSpPr/>
              <p:nvPr/>
            </p:nvSpPr>
            <p:spPr bwMode="auto">
              <a:xfrm>
                <a:off x="778765" y="1471508"/>
                <a:ext cx="4645361" cy="548704"/>
              </a:xfrm>
              <a:prstGeom prst="rect">
                <a:avLst/>
              </a:prstGeom>
              <a:solidFill>
                <a:schemeClr val="bg1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55" name="文本框 54"/>
              <p:cNvSpPr txBox="1"/>
              <p:nvPr/>
            </p:nvSpPr>
            <p:spPr bwMode="auto">
              <a:xfrm>
                <a:off x="826836" y="1470027"/>
                <a:ext cx="4569071" cy="584775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1600" dirty="0" smtClean="0">
                    <a:solidFill>
                      <a:srgbClr val="FFC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Chronometer</a:t>
                </a:r>
                <a:r>
                  <a:rPr lang="zh-CN" altLang="en-US" sz="1600" dirty="0" smtClean="0">
                    <a:solidFill>
                      <a:srgbClr val="FFC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不显示当前时间，显示的是从某个</a:t>
                </a:r>
                <a:endParaRPr lang="en-US" altLang="zh-CN" sz="1600" dirty="0" smtClean="0">
                  <a:solidFill>
                    <a:srgbClr val="FFC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1600" dirty="0" smtClean="0">
                    <a:solidFill>
                      <a:srgbClr val="FFC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起始时间开始，一共过去了多长时间。</a:t>
                </a:r>
                <a:endParaRPr lang="zh-CN" altLang="en-US" sz="1600" dirty="0">
                  <a:solidFill>
                    <a:srgbClr val="FFC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56" name="文本框 56"/>
          <p:cNvSpPr txBox="1">
            <a:spLocks noChangeArrowheads="1"/>
          </p:cNvSpPr>
          <p:nvPr/>
        </p:nvSpPr>
        <p:spPr bwMode="auto">
          <a:xfrm>
            <a:off x="1292581" y="1575384"/>
            <a:ext cx="326243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000" dirty="0" smtClean="0">
                <a:solidFill>
                  <a:srgbClr val="FE5A3E"/>
                </a:solidFill>
                <a:latin typeface="微软雅黑" pitchFamily="34" charset="-122"/>
                <a:ea typeface="微软雅黑" pitchFamily="34" charset="-122"/>
              </a:rPr>
              <a:t>案例：手机里的“劳力士”</a:t>
            </a:r>
            <a:endParaRPr lang="zh-CN" altLang="en-US" sz="2000" dirty="0">
              <a:solidFill>
                <a:srgbClr val="FE5A3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7" name="文本框 56"/>
          <p:cNvSpPr txBox="1">
            <a:spLocks noChangeArrowheads="1"/>
          </p:cNvSpPr>
          <p:nvPr/>
        </p:nvSpPr>
        <p:spPr bwMode="auto">
          <a:xfrm>
            <a:off x="6204089" y="2612709"/>
            <a:ext cx="1723549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000" dirty="0" smtClean="0">
                <a:solidFill>
                  <a:srgbClr val="FE5A3E"/>
                </a:solidFill>
                <a:latin typeface="微软雅黑" pitchFamily="34" charset="-122"/>
                <a:ea typeface="微软雅黑" pitchFamily="34" charset="-122"/>
              </a:rPr>
              <a:t>案例：计时器</a:t>
            </a:r>
            <a:endParaRPr lang="zh-CN" altLang="en-US" sz="2000" dirty="0">
              <a:solidFill>
                <a:srgbClr val="FE5A3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88730" y="3868844"/>
            <a:ext cx="1185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 smtClean="0">
                <a:solidFill>
                  <a:srgbClr val="FFFF00"/>
                </a:solidFill>
              </a:rPr>
              <a:t>TextClock</a:t>
            </a:r>
            <a:endParaRPr lang="zh-CN" altLang="en-US" dirty="0">
              <a:solidFill>
                <a:srgbClr val="FFFF00"/>
              </a:solidFill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4172324" y="4859240"/>
            <a:ext cx="1479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 smtClean="0">
                <a:solidFill>
                  <a:srgbClr val="FFFF00"/>
                </a:solidFill>
              </a:rPr>
              <a:t>AnalogClock</a:t>
            </a:r>
            <a:endParaRPr lang="zh-CN" altLang="en-US" dirty="0">
              <a:solidFill>
                <a:srgbClr val="FFFF00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211801" y="2612709"/>
            <a:ext cx="16558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Chronometer</a:t>
            </a:r>
            <a:endParaRPr lang="zh-CN" altLang="en-US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4954" y="38956"/>
            <a:ext cx="5089002" cy="2581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398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6"/>
          <p:cNvSpPr/>
          <p:nvPr/>
        </p:nvSpPr>
        <p:spPr>
          <a:xfrm>
            <a:off x="4127500" y="550863"/>
            <a:ext cx="3376613" cy="3375025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9600" dirty="0" smtClean="0"/>
              <a:t>2.4</a:t>
            </a:r>
            <a:endParaRPr lang="zh-CN" altLang="en-US" sz="9600" dirty="0"/>
          </a:p>
        </p:txBody>
      </p:sp>
      <p:sp>
        <p:nvSpPr>
          <p:cNvPr id="8" name="弦形 7"/>
          <p:cNvSpPr/>
          <p:nvPr/>
        </p:nvSpPr>
        <p:spPr>
          <a:xfrm rot="17100000">
            <a:off x="4106863" y="530225"/>
            <a:ext cx="3417888" cy="3417887"/>
          </a:xfrm>
          <a:prstGeom prst="chord">
            <a:avLst>
              <a:gd name="adj1" fmla="val 8633478"/>
              <a:gd name="adj2" fmla="val 16200000"/>
            </a:avLst>
          </a:prstGeom>
          <a:solidFill>
            <a:srgbClr val="FFFF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cxnSp>
        <p:nvCxnSpPr>
          <p:cNvPr id="10" name="直接连接符 9"/>
          <p:cNvCxnSpPr/>
          <p:nvPr/>
        </p:nvCxnSpPr>
        <p:spPr>
          <a:xfrm>
            <a:off x="3517900" y="1239838"/>
            <a:ext cx="3595688" cy="3211512"/>
          </a:xfrm>
          <a:prstGeom prst="line">
            <a:avLst/>
          </a:prstGeom>
          <a:ln>
            <a:solidFill>
              <a:srgbClr val="FE5A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700" name="文本框 12"/>
          <p:cNvSpPr txBox="1">
            <a:spLocks noChangeArrowheads="1"/>
          </p:cNvSpPr>
          <p:nvPr/>
        </p:nvSpPr>
        <p:spPr bwMode="auto">
          <a:xfrm>
            <a:off x="1540498" y="4714043"/>
            <a:ext cx="9110186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第</a:t>
            </a:r>
            <a:r>
              <a:rPr lang="en-US" altLang="zh-CN" sz="4800" dirty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3</a:t>
            </a:r>
            <a:r>
              <a:rPr lang="zh-CN" altLang="en-US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组</a:t>
            </a:r>
            <a:r>
              <a:rPr lang="en-US" altLang="zh-CN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UI</a:t>
            </a:r>
            <a:r>
              <a:rPr lang="zh-CN" altLang="en-US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组件</a:t>
            </a:r>
            <a:r>
              <a:rPr lang="en-US" altLang="zh-CN" sz="4800" dirty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:</a:t>
            </a:r>
            <a:r>
              <a:rPr lang="en-US" altLang="zh-CN" sz="4800" dirty="0" err="1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ImageView</a:t>
            </a:r>
            <a:r>
              <a:rPr lang="zh-CN" altLang="en-US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及其子类</a:t>
            </a:r>
            <a:endParaRPr lang="zh-CN" altLang="en-US" sz="4800" dirty="0">
              <a:solidFill>
                <a:schemeClr val="bg1"/>
              </a:solidFill>
              <a:latin typeface="方正大黑简体" pitchFamily="2" charset="-122"/>
              <a:ea typeface="方正大黑简体" pitchFamily="2" charset="-122"/>
            </a:endParaRPr>
          </a:p>
        </p:txBody>
      </p:sp>
      <p:cxnSp>
        <p:nvCxnSpPr>
          <p:cNvPr id="14" name="直接连接符 13"/>
          <p:cNvCxnSpPr/>
          <p:nvPr/>
        </p:nvCxnSpPr>
        <p:spPr>
          <a:xfrm flipV="1">
            <a:off x="931478" y="5157788"/>
            <a:ext cx="744445" cy="1905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10515259" y="5176838"/>
            <a:ext cx="74444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7842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组合 36"/>
          <p:cNvGrpSpPr>
            <a:grpSpLocks/>
          </p:cNvGrpSpPr>
          <p:nvPr/>
        </p:nvGrpSpPr>
        <p:grpSpPr bwMode="auto">
          <a:xfrm>
            <a:off x="-1647269" y="111144"/>
            <a:ext cx="8028103" cy="1043762"/>
            <a:chOff x="200997" y="723913"/>
            <a:chExt cx="8028694" cy="1043417"/>
          </a:xfrm>
        </p:grpSpPr>
        <p:sp>
          <p:nvSpPr>
            <p:cNvPr id="36" name="文本框 56"/>
            <p:cNvSpPr txBox="1">
              <a:spLocks noChangeArrowheads="1"/>
            </p:cNvSpPr>
            <p:nvPr/>
          </p:nvSpPr>
          <p:spPr bwMode="auto">
            <a:xfrm>
              <a:off x="2833265" y="723913"/>
              <a:ext cx="5396426" cy="6461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3600" dirty="0" err="1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ImageView</a:t>
              </a:r>
              <a:r>
                <a:rPr lang="zh-CN" altLang="en-US" sz="36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的功能和用法</a:t>
              </a:r>
              <a:endPara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cxnSp>
          <p:nvCxnSpPr>
            <p:cNvPr id="37" name="直接连接符 36"/>
            <p:cNvCxnSpPr/>
            <p:nvPr/>
          </p:nvCxnSpPr>
          <p:spPr>
            <a:xfrm>
              <a:off x="200997" y="1344241"/>
              <a:ext cx="2479857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矩形 37"/>
            <p:cNvSpPr/>
            <p:nvPr/>
          </p:nvSpPr>
          <p:spPr>
            <a:xfrm>
              <a:off x="2547495" y="832491"/>
              <a:ext cx="285770" cy="934839"/>
            </a:xfrm>
            <a:prstGeom prst="rect">
              <a:avLst/>
            </a:prstGeom>
            <a:solidFill>
              <a:srgbClr val="FE5A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969564" y="731677"/>
            <a:ext cx="5439311" cy="411215"/>
            <a:chOff x="2532194" y="1482672"/>
            <a:chExt cx="2214553" cy="411215"/>
          </a:xfrm>
        </p:grpSpPr>
        <p:sp>
          <p:nvSpPr>
            <p:cNvPr id="40" name="矩形 39"/>
            <p:cNvSpPr/>
            <p:nvPr/>
          </p:nvSpPr>
          <p:spPr bwMode="auto">
            <a:xfrm>
              <a:off x="2540759" y="1482672"/>
              <a:ext cx="2146857" cy="411215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1" name="文本框 40"/>
            <p:cNvSpPr txBox="1"/>
            <p:nvPr/>
          </p:nvSpPr>
          <p:spPr bwMode="auto">
            <a:xfrm>
              <a:off x="2532194" y="1527634"/>
              <a:ext cx="2214553" cy="33855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600" dirty="0" err="1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ImageView</a:t>
              </a:r>
              <a:r>
                <a:rPr lang="zh-CN" altLang="en-US" sz="1600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继承自</a:t>
              </a:r>
              <a:r>
                <a:rPr lang="en-US" altLang="zh-CN" sz="1600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View</a:t>
              </a:r>
              <a:r>
                <a:rPr lang="zh-CN" altLang="en-US" sz="1600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，它的主要功能是用于显示图片。</a:t>
              </a:r>
              <a:endParaRPr lang="zh-CN" altLang="en-US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2" name="矩形 41"/>
          <p:cNvSpPr/>
          <p:nvPr/>
        </p:nvSpPr>
        <p:spPr>
          <a:xfrm>
            <a:off x="2229617" y="1611908"/>
            <a:ext cx="1119431" cy="739745"/>
          </a:xfrm>
          <a:prstGeom prst="rect">
            <a:avLst/>
          </a:prstGeom>
          <a:solidFill>
            <a:srgbClr val="FE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cxnSp>
        <p:nvCxnSpPr>
          <p:cNvPr id="43" name="直接连接符 42"/>
          <p:cNvCxnSpPr/>
          <p:nvPr/>
        </p:nvCxnSpPr>
        <p:spPr>
          <a:xfrm>
            <a:off x="2218749" y="1912622"/>
            <a:ext cx="110856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/>
          <p:nvPr/>
        </p:nvCxnSpPr>
        <p:spPr>
          <a:xfrm>
            <a:off x="2218749" y="2152539"/>
            <a:ext cx="110856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文本框 44"/>
          <p:cNvSpPr txBox="1"/>
          <p:nvPr/>
        </p:nvSpPr>
        <p:spPr>
          <a:xfrm>
            <a:off x="2266160" y="1625734"/>
            <a:ext cx="11579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err="1" smtClean="0">
                <a:solidFill>
                  <a:schemeClr val="lt1"/>
                </a:solidFill>
                <a:latin typeface="+mn-lt"/>
                <a:ea typeface="+mn-ea"/>
              </a:rPr>
              <a:t>ImageView</a:t>
            </a:r>
            <a:endParaRPr lang="zh-CN" altLang="en-US" sz="1600" dirty="0">
              <a:solidFill>
                <a:schemeClr val="lt1"/>
              </a:solidFill>
              <a:latin typeface="+mn-lt"/>
              <a:ea typeface="+mn-ea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1165291" y="3178920"/>
            <a:ext cx="1374595" cy="739746"/>
          </a:xfrm>
          <a:prstGeom prst="rect">
            <a:avLst/>
          </a:prstGeom>
          <a:solidFill>
            <a:srgbClr val="FE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cxnSp>
        <p:nvCxnSpPr>
          <p:cNvPr id="47" name="直接连接符 46"/>
          <p:cNvCxnSpPr/>
          <p:nvPr/>
        </p:nvCxnSpPr>
        <p:spPr>
          <a:xfrm>
            <a:off x="1165291" y="3438174"/>
            <a:ext cx="137459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/>
          <p:cNvCxnSpPr/>
          <p:nvPr/>
        </p:nvCxnSpPr>
        <p:spPr>
          <a:xfrm flipV="1">
            <a:off x="1153758" y="3696329"/>
            <a:ext cx="1386128" cy="2322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文本框 48"/>
          <p:cNvSpPr txBox="1"/>
          <p:nvPr/>
        </p:nvSpPr>
        <p:spPr>
          <a:xfrm>
            <a:off x="1199364" y="3104566"/>
            <a:ext cx="1383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err="1" smtClean="0">
                <a:solidFill>
                  <a:schemeClr val="lt1"/>
                </a:solidFill>
                <a:latin typeface="+mn-lt"/>
                <a:ea typeface="+mn-ea"/>
              </a:rPr>
              <a:t>ImageButton</a:t>
            </a:r>
            <a:endParaRPr lang="zh-CN" altLang="en-US" sz="1600" dirty="0">
              <a:solidFill>
                <a:schemeClr val="lt1"/>
              </a:solidFill>
              <a:latin typeface="+mn-lt"/>
              <a:ea typeface="+mn-ea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1112575" y="4620147"/>
            <a:ext cx="1324156" cy="739745"/>
          </a:xfrm>
          <a:prstGeom prst="rect">
            <a:avLst/>
          </a:prstGeom>
          <a:solidFill>
            <a:srgbClr val="FE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sp>
        <p:nvSpPr>
          <p:cNvPr id="51" name="文本框 50"/>
          <p:cNvSpPr txBox="1"/>
          <p:nvPr/>
        </p:nvSpPr>
        <p:spPr>
          <a:xfrm>
            <a:off x="1116939" y="4603419"/>
            <a:ext cx="13736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err="1" smtClean="0">
                <a:solidFill>
                  <a:schemeClr val="lt1"/>
                </a:solidFill>
                <a:latin typeface="+mn-lt"/>
                <a:ea typeface="+mn-ea"/>
              </a:rPr>
              <a:t>ZoomButton</a:t>
            </a:r>
            <a:endParaRPr lang="zh-CN" altLang="en-US" sz="1600" dirty="0">
              <a:solidFill>
                <a:schemeClr val="lt1"/>
              </a:solidFill>
              <a:latin typeface="+mn-lt"/>
              <a:ea typeface="+mn-ea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2762554" y="3201598"/>
            <a:ext cx="1523661" cy="739744"/>
          </a:xfrm>
          <a:prstGeom prst="rect">
            <a:avLst/>
          </a:prstGeom>
          <a:solidFill>
            <a:srgbClr val="FE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cxnSp>
        <p:nvCxnSpPr>
          <p:cNvPr id="53" name="直接连接符 52"/>
          <p:cNvCxnSpPr/>
          <p:nvPr/>
        </p:nvCxnSpPr>
        <p:spPr>
          <a:xfrm flipV="1">
            <a:off x="2748947" y="3484073"/>
            <a:ext cx="1537268" cy="1823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/>
          <p:cNvCxnSpPr/>
          <p:nvPr/>
        </p:nvCxnSpPr>
        <p:spPr>
          <a:xfrm>
            <a:off x="2748947" y="3742228"/>
            <a:ext cx="1537268" cy="170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文本框 54"/>
          <p:cNvSpPr txBox="1"/>
          <p:nvPr/>
        </p:nvSpPr>
        <p:spPr>
          <a:xfrm>
            <a:off x="2719240" y="3187313"/>
            <a:ext cx="16806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err="1" smtClean="0">
                <a:solidFill>
                  <a:schemeClr val="lt1"/>
                </a:solidFill>
                <a:latin typeface="+mn-lt"/>
                <a:ea typeface="+mn-ea"/>
              </a:rPr>
              <a:t>QuickContactBadge</a:t>
            </a:r>
            <a:endParaRPr lang="zh-CN" altLang="en-US" sz="1400" dirty="0">
              <a:solidFill>
                <a:schemeClr val="lt1"/>
              </a:solidFill>
              <a:latin typeface="+mn-lt"/>
              <a:ea typeface="+mn-ea"/>
            </a:endParaRPr>
          </a:p>
        </p:txBody>
      </p:sp>
      <p:sp>
        <p:nvSpPr>
          <p:cNvPr id="56" name="等腰三角形 55"/>
          <p:cNvSpPr/>
          <p:nvPr/>
        </p:nvSpPr>
        <p:spPr>
          <a:xfrm rot="2400000">
            <a:off x="2458097" y="2426927"/>
            <a:ext cx="176369" cy="130670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cxnSp>
        <p:nvCxnSpPr>
          <p:cNvPr id="57" name="直接连接符 56"/>
          <p:cNvCxnSpPr>
            <a:endCxn id="49" idx="0"/>
          </p:cNvCxnSpPr>
          <p:nvPr/>
        </p:nvCxnSpPr>
        <p:spPr>
          <a:xfrm flipH="1">
            <a:off x="1891282" y="2473499"/>
            <a:ext cx="626939" cy="63106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等腰三角形 57"/>
          <p:cNvSpPr/>
          <p:nvPr/>
        </p:nvSpPr>
        <p:spPr>
          <a:xfrm rot="19800000">
            <a:off x="2844066" y="2451216"/>
            <a:ext cx="176369" cy="130670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cxnSp>
        <p:nvCxnSpPr>
          <p:cNvPr id="59" name="直接连接符 58"/>
          <p:cNvCxnSpPr>
            <a:endCxn id="52" idx="0"/>
          </p:cNvCxnSpPr>
          <p:nvPr/>
        </p:nvCxnSpPr>
        <p:spPr>
          <a:xfrm>
            <a:off x="2949634" y="2542228"/>
            <a:ext cx="574751" cy="6593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等腰三角形 59"/>
          <p:cNvSpPr/>
          <p:nvPr/>
        </p:nvSpPr>
        <p:spPr>
          <a:xfrm>
            <a:off x="1712808" y="3992139"/>
            <a:ext cx="176369" cy="130670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cxnSp>
        <p:nvCxnSpPr>
          <p:cNvPr id="61" name="直接连接符 60"/>
          <p:cNvCxnSpPr>
            <a:stCxn id="60" idx="3"/>
          </p:cNvCxnSpPr>
          <p:nvPr/>
        </p:nvCxnSpPr>
        <p:spPr>
          <a:xfrm flipH="1">
            <a:off x="1800280" y="4122809"/>
            <a:ext cx="713" cy="49733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连接符 61"/>
          <p:cNvCxnSpPr/>
          <p:nvPr/>
        </p:nvCxnSpPr>
        <p:spPr>
          <a:xfrm flipV="1">
            <a:off x="1098943" y="4914556"/>
            <a:ext cx="1311386" cy="2741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连接符 62"/>
          <p:cNvCxnSpPr/>
          <p:nvPr/>
        </p:nvCxnSpPr>
        <p:spPr>
          <a:xfrm flipV="1">
            <a:off x="1098943" y="5141087"/>
            <a:ext cx="1317014" cy="1969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5" name="组合 84"/>
          <p:cNvGrpSpPr/>
          <p:nvPr/>
        </p:nvGrpSpPr>
        <p:grpSpPr>
          <a:xfrm>
            <a:off x="2759822" y="4772696"/>
            <a:ext cx="4421050" cy="1462687"/>
            <a:chOff x="7204560" y="3196387"/>
            <a:chExt cx="4421050" cy="1462687"/>
          </a:xfrm>
        </p:grpSpPr>
        <p:sp>
          <p:nvSpPr>
            <p:cNvPr id="86" name="矩形 85"/>
            <p:cNvSpPr/>
            <p:nvPr/>
          </p:nvSpPr>
          <p:spPr bwMode="auto">
            <a:xfrm>
              <a:off x="7204560" y="3196387"/>
              <a:ext cx="4421050" cy="1462687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87" name="文本框 86"/>
            <p:cNvSpPr txBox="1"/>
            <p:nvPr/>
          </p:nvSpPr>
          <p:spPr bwMode="auto">
            <a:xfrm>
              <a:off x="7212182" y="3327019"/>
              <a:ext cx="4413428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 fontAlgn="auto">
                <a:spcBef>
                  <a:spcPts val="0"/>
                </a:spcBef>
                <a:spcAft>
                  <a:spcPts val="0"/>
                </a:spcAft>
                <a:buFont typeface="Wingdings" panose="05000000000000000000" pitchFamily="2" charset="2"/>
                <a:buChar char="u"/>
                <a:defRPr/>
              </a:pPr>
              <a:r>
                <a:rPr lang="en-US" altLang="zh-CN" dirty="0" err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ImageView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还派生了</a:t>
              </a:r>
              <a:r>
                <a:rPr lang="en-US" altLang="zh-CN" dirty="0" err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ImageButton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、</a:t>
              </a:r>
              <a:endPara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dirty="0" err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ZoomButton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等组件，因此</a:t>
              </a:r>
              <a:r>
                <a:rPr lang="en-US" altLang="zh-CN" dirty="0" err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ImageView</a:t>
              </a:r>
              <a:endPara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支持的</a:t>
              </a:r>
              <a:r>
                <a:rPr lang="en-US" altLang="zh-CN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XML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属性、方法，基本上也可应</a:t>
              </a:r>
              <a:endPara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用于</a:t>
              </a:r>
              <a:r>
                <a:rPr lang="en-US" altLang="zh-CN" dirty="0" err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ImageButton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、</a:t>
              </a:r>
              <a:r>
                <a:rPr lang="en-US" altLang="zh-CN" dirty="0" err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ZoomButton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等组件。</a:t>
              </a:r>
              <a:endPara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81" name="图片 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1475" y="1379369"/>
            <a:ext cx="3600450" cy="5143500"/>
          </a:xfrm>
          <a:prstGeom prst="rect">
            <a:avLst/>
          </a:prstGeom>
        </p:spPr>
      </p:pic>
      <p:sp>
        <p:nvSpPr>
          <p:cNvPr id="89" name="文本框 56"/>
          <p:cNvSpPr txBox="1">
            <a:spLocks noChangeArrowheads="1"/>
          </p:cNvSpPr>
          <p:nvPr/>
        </p:nvSpPr>
        <p:spPr bwMode="auto">
          <a:xfrm>
            <a:off x="7889875" y="942837"/>
            <a:ext cx="223651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000" dirty="0" smtClean="0">
                <a:solidFill>
                  <a:srgbClr val="FE5A3E"/>
                </a:solidFill>
                <a:latin typeface="微软雅黑" pitchFamily="34" charset="-122"/>
                <a:ea typeface="微软雅黑" pitchFamily="34" charset="-122"/>
              </a:rPr>
              <a:t>案例：图片浏览器</a:t>
            </a:r>
            <a:endParaRPr lang="zh-CN" altLang="en-US" sz="2000" dirty="0">
              <a:solidFill>
                <a:srgbClr val="FE5A3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64" name="图片 6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4858" y="2171656"/>
            <a:ext cx="3730479" cy="1743318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4286215" y="1671122"/>
            <a:ext cx="33155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err="1" smtClean="0">
                <a:solidFill>
                  <a:srgbClr val="FFC000"/>
                </a:solidFill>
              </a:rPr>
              <a:t>ImageView</a:t>
            </a:r>
            <a:r>
              <a:rPr lang="en-US" altLang="zh-CN" sz="2000" dirty="0" smtClean="0">
                <a:solidFill>
                  <a:srgbClr val="FFC000"/>
                </a:solidFill>
              </a:rPr>
              <a:t> </a:t>
            </a:r>
            <a:r>
              <a:rPr lang="zh-CN" altLang="en-US" sz="2000" dirty="0" smtClean="0">
                <a:solidFill>
                  <a:srgbClr val="FFC000"/>
                </a:solidFill>
              </a:rPr>
              <a:t>的事件监听函数</a:t>
            </a:r>
            <a:endParaRPr lang="zh-CN" altLang="en-US" sz="20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9551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组合 36"/>
          <p:cNvGrpSpPr>
            <a:grpSpLocks/>
          </p:cNvGrpSpPr>
          <p:nvPr/>
        </p:nvGrpSpPr>
        <p:grpSpPr bwMode="auto">
          <a:xfrm>
            <a:off x="-1647269" y="111144"/>
            <a:ext cx="8028103" cy="1043762"/>
            <a:chOff x="200997" y="723913"/>
            <a:chExt cx="8028694" cy="1043417"/>
          </a:xfrm>
        </p:grpSpPr>
        <p:sp>
          <p:nvSpPr>
            <p:cNvPr id="36" name="文本框 56"/>
            <p:cNvSpPr txBox="1">
              <a:spLocks noChangeArrowheads="1"/>
            </p:cNvSpPr>
            <p:nvPr/>
          </p:nvSpPr>
          <p:spPr bwMode="auto">
            <a:xfrm>
              <a:off x="2833265" y="723913"/>
              <a:ext cx="5396426" cy="6461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3600" dirty="0" err="1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ImageView</a:t>
              </a:r>
              <a:r>
                <a:rPr lang="zh-CN" altLang="en-US" sz="36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的功能和用法</a:t>
              </a:r>
              <a:endPara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cxnSp>
          <p:nvCxnSpPr>
            <p:cNvPr id="37" name="直接连接符 36"/>
            <p:cNvCxnSpPr/>
            <p:nvPr/>
          </p:nvCxnSpPr>
          <p:spPr>
            <a:xfrm>
              <a:off x="200997" y="1344241"/>
              <a:ext cx="2479857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矩形 37"/>
            <p:cNvSpPr/>
            <p:nvPr/>
          </p:nvSpPr>
          <p:spPr>
            <a:xfrm>
              <a:off x="2547495" y="832491"/>
              <a:ext cx="285770" cy="934839"/>
            </a:xfrm>
            <a:prstGeom prst="rect">
              <a:avLst/>
            </a:prstGeom>
            <a:solidFill>
              <a:srgbClr val="FE5A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969564" y="731677"/>
            <a:ext cx="5439311" cy="411215"/>
            <a:chOff x="2532194" y="1482672"/>
            <a:chExt cx="2214553" cy="411215"/>
          </a:xfrm>
        </p:grpSpPr>
        <p:sp>
          <p:nvSpPr>
            <p:cNvPr id="40" name="矩形 39"/>
            <p:cNvSpPr/>
            <p:nvPr/>
          </p:nvSpPr>
          <p:spPr bwMode="auto">
            <a:xfrm>
              <a:off x="2540759" y="1482672"/>
              <a:ext cx="2146857" cy="411215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1" name="文本框 40"/>
            <p:cNvSpPr txBox="1"/>
            <p:nvPr/>
          </p:nvSpPr>
          <p:spPr bwMode="auto">
            <a:xfrm>
              <a:off x="2532194" y="1527634"/>
              <a:ext cx="2214553" cy="33855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600" dirty="0" err="1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ImageView</a:t>
              </a:r>
              <a:r>
                <a:rPr lang="zh-CN" altLang="en-US" sz="1600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继承自</a:t>
              </a:r>
              <a:r>
                <a:rPr lang="en-US" altLang="zh-CN" sz="1600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View</a:t>
              </a:r>
              <a:r>
                <a:rPr lang="zh-CN" altLang="en-US" sz="1600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，它的主要功能是用于显示图片。</a:t>
              </a:r>
              <a:endParaRPr lang="zh-CN" altLang="en-US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85" name="组合 84"/>
          <p:cNvGrpSpPr/>
          <p:nvPr/>
        </p:nvGrpSpPr>
        <p:grpSpPr>
          <a:xfrm>
            <a:off x="1197530" y="1496907"/>
            <a:ext cx="4421050" cy="1462687"/>
            <a:chOff x="7204560" y="3196387"/>
            <a:chExt cx="4421050" cy="1462687"/>
          </a:xfrm>
        </p:grpSpPr>
        <p:sp>
          <p:nvSpPr>
            <p:cNvPr id="86" name="矩形 85"/>
            <p:cNvSpPr/>
            <p:nvPr/>
          </p:nvSpPr>
          <p:spPr bwMode="auto">
            <a:xfrm>
              <a:off x="7204560" y="3196387"/>
              <a:ext cx="4421050" cy="1462687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87" name="文本框 86"/>
            <p:cNvSpPr txBox="1"/>
            <p:nvPr/>
          </p:nvSpPr>
          <p:spPr bwMode="auto">
            <a:xfrm>
              <a:off x="7212182" y="3327019"/>
              <a:ext cx="4413428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dirty="0" err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ImageView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还派生了如下两个子类：</a:t>
              </a:r>
              <a:endPara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 fontAlgn="auto">
                <a:spcBef>
                  <a:spcPts val="0"/>
                </a:spcBef>
                <a:spcAft>
                  <a:spcPts val="0"/>
                </a:spcAft>
                <a:buClr>
                  <a:schemeClr val="bg1"/>
                </a:buClr>
                <a:buFont typeface="Wingdings" panose="05000000000000000000" pitchFamily="2" charset="2"/>
                <a:buChar char="Ø"/>
                <a:defRPr/>
              </a:pPr>
              <a:r>
                <a:rPr lang="en-US" altLang="zh-CN" dirty="0" err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ImageButton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：图片按钮。</a:t>
              </a:r>
              <a:endPara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 fontAlgn="auto">
                <a:spcBef>
                  <a:spcPts val="0"/>
                </a:spcBef>
                <a:spcAft>
                  <a:spcPts val="0"/>
                </a:spcAft>
                <a:buClr>
                  <a:schemeClr val="bg1"/>
                </a:buClr>
                <a:buFont typeface="Wingdings" panose="05000000000000000000" pitchFamily="2" charset="2"/>
                <a:buChar char="Ø"/>
                <a:defRPr/>
              </a:pPr>
              <a:r>
                <a:rPr lang="en-US" altLang="zh-CN" dirty="0" err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QuickContactBadge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：显示关联到特定联系人的图片。</a:t>
              </a:r>
              <a:endPara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64" name="文本框 56"/>
          <p:cNvSpPr txBox="1">
            <a:spLocks noChangeArrowheads="1"/>
          </p:cNvSpPr>
          <p:nvPr/>
        </p:nvSpPr>
        <p:spPr bwMode="auto">
          <a:xfrm>
            <a:off x="7607856" y="667673"/>
            <a:ext cx="2749471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000" dirty="0" smtClean="0">
                <a:solidFill>
                  <a:srgbClr val="FE5A3E"/>
                </a:solidFill>
                <a:latin typeface="微软雅黑" pitchFamily="34" charset="-122"/>
                <a:ea typeface="微软雅黑" pitchFamily="34" charset="-122"/>
              </a:rPr>
              <a:t>案例：强大的图片按钮</a:t>
            </a:r>
            <a:endParaRPr lang="zh-CN" altLang="en-US" sz="2000" dirty="0">
              <a:solidFill>
                <a:srgbClr val="FE5A3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7856" y="1067784"/>
            <a:ext cx="3638550" cy="3552825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431800" y="3953632"/>
            <a:ext cx="9785827" cy="2273336"/>
            <a:chOff x="431800" y="3953632"/>
            <a:chExt cx="9785827" cy="2273336"/>
          </a:xfrm>
        </p:grpSpPr>
        <p:sp>
          <p:nvSpPr>
            <p:cNvPr id="65" name="矩形 64"/>
            <p:cNvSpPr/>
            <p:nvPr/>
          </p:nvSpPr>
          <p:spPr>
            <a:xfrm>
              <a:off x="829864" y="3953632"/>
              <a:ext cx="6303962" cy="2273336"/>
            </a:xfrm>
            <a:prstGeom prst="rect">
              <a:avLst/>
            </a:prstGeom>
            <a:solidFill>
              <a:srgbClr val="FFFF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  <p:cxnSp>
          <p:nvCxnSpPr>
            <p:cNvPr id="66" name="直接连接符 65"/>
            <p:cNvCxnSpPr/>
            <p:nvPr/>
          </p:nvCxnSpPr>
          <p:spPr>
            <a:xfrm>
              <a:off x="431800" y="6226968"/>
              <a:ext cx="9785827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矩形 69"/>
            <p:cNvSpPr/>
            <p:nvPr/>
          </p:nvSpPr>
          <p:spPr>
            <a:xfrm>
              <a:off x="7531890" y="5674518"/>
              <a:ext cx="2685737" cy="552450"/>
            </a:xfrm>
            <a:prstGeom prst="rect">
              <a:avLst/>
            </a:prstGeom>
            <a:solidFill>
              <a:srgbClr val="FE5A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400" dirty="0" err="1" smtClean="0"/>
                <a:t>QuickContactBadge</a:t>
              </a:r>
              <a:endParaRPr lang="zh-CN" altLang="en-US" sz="2400" dirty="0"/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845105" y="4043859"/>
              <a:ext cx="6117036" cy="20928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 err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QuickContactBadge</a:t>
              </a: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额外增加的功能是：该图片可以关联到手机中指定联系人，当用户单击该图片时，系统将会打开相应联系人的联系方式界面。可调用如下方法进行设置：</a:t>
              </a:r>
              <a:endPara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US" altLang="zh-CN" sz="1600" dirty="0" err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assignContactFromEmail</a:t>
              </a:r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()</a:t>
              </a: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：关联到与指定</a:t>
              </a:r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Email</a:t>
              </a: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地址对应的联系人。</a:t>
              </a:r>
              <a:endPara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US" altLang="zh-CN" sz="1600" dirty="0" err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assignContactFromPhone</a:t>
              </a:r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()</a:t>
              </a: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：关联到与指定电话号码关联的联系人。</a:t>
              </a:r>
              <a:endPara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US" altLang="zh-CN" sz="1600" dirty="0" err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assignContactUri</a:t>
              </a:r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()</a:t>
              </a: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：关联到与指定</a:t>
              </a:r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Uri</a:t>
              </a: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对应的联系人。</a:t>
              </a:r>
            </a:p>
          </p:txBody>
        </p:sp>
      </p:grp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4857" y="1173454"/>
            <a:ext cx="3590925" cy="116205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54857" y="2959594"/>
            <a:ext cx="3676650" cy="2257425"/>
          </a:xfrm>
          <a:prstGeom prst="rect">
            <a:avLst/>
          </a:prstGeom>
        </p:spPr>
      </p:pic>
      <p:sp>
        <p:nvSpPr>
          <p:cNvPr id="71" name="文本框 56"/>
          <p:cNvSpPr txBox="1">
            <a:spLocks noChangeArrowheads="1"/>
          </p:cNvSpPr>
          <p:nvPr/>
        </p:nvSpPr>
        <p:spPr bwMode="auto">
          <a:xfrm>
            <a:off x="7635897" y="374630"/>
            <a:ext cx="223651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000" dirty="0" smtClean="0">
                <a:solidFill>
                  <a:srgbClr val="FE5A3E"/>
                </a:solidFill>
                <a:latin typeface="微软雅黑" pitchFamily="34" charset="-122"/>
                <a:ea typeface="微软雅黑" pitchFamily="34" charset="-122"/>
              </a:rPr>
              <a:t>案例：关联联系人</a:t>
            </a:r>
            <a:endParaRPr lang="zh-CN" altLang="en-US" sz="2000" dirty="0">
              <a:solidFill>
                <a:srgbClr val="FE5A3E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37074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/>
      <p:bldP spid="71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6"/>
          <p:cNvSpPr/>
          <p:nvPr/>
        </p:nvSpPr>
        <p:spPr>
          <a:xfrm>
            <a:off x="4127500" y="550863"/>
            <a:ext cx="3376613" cy="3375025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9600" dirty="0" smtClean="0"/>
              <a:t>2.5</a:t>
            </a:r>
            <a:endParaRPr lang="zh-CN" altLang="en-US" sz="9600" dirty="0"/>
          </a:p>
        </p:txBody>
      </p:sp>
      <p:sp>
        <p:nvSpPr>
          <p:cNvPr id="8" name="弦形 7"/>
          <p:cNvSpPr/>
          <p:nvPr/>
        </p:nvSpPr>
        <p:spPr>
          <a:xfrm rot="17100000">
            <a:off x="4106863" y="530225"/>
            <a:ext cx="3417888" cy="3417887"/>
          </a:xfrm>
          <a:prstGeom prst="chord">
            <a:avLst>
              <a:gd name="adj1" fmla="val 8633478"/>
              <a:gd name="adj2" fmla="val 16200000"/>
            </a:avLst>
          </a:prstGeom>
          <a:solidFill>
            <a:srgbClr val="FFFF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cxnSp>
        <p:nvCxnSpPr>
          <p:cNvPr id="10" name="直接连接符 9"/>
          <p:cNvCxnSpPr/>
          <p:nvPr/>
        </p:nvCxnSpPr>
        <p:spPr>
          <a:xfrm>
            <a:off x="3517900" y="1239838"/>
            <a:ext cx="3595688" cy="3211512"/>
          </a:xfrm>
          <a:prstGeom prst="line">
            <a:avLst/>
          </a:prstGeom>
          <a:ln>
            <a:solidFill>
              <a:srgbClr val="FE5A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700" name="文本框 12"/>
          <p:cNvSpPr txBox="1">
            <a:spLocks noChangeArrowheads="1"/>
          </p:cNvSpPr>
          <p:nvPr/>
        </p:nvSpPr>
        <p:spPr bwMode="auto">
          <a:xfrm>
            <a:off x="1540498" y="4714043"/>
            <a:ext cx="9110186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第</a:t>
            </a:r>
            <a:r>
              <a:rPr lang="en-US" altLang="zh-CN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4</a:t>
            </a:r>
            <a:r>
              <a:rPr lang="zh-CN" altLang="en-US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组</a:t>
            </a:r>
            <a:r>
              <a:rPr lang="en-US" altLang="zh-CN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UI</a:t>
            </a:r>
            <a:r>
              <a:rPr lang="zh-CN" altLang="en-US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组件</a:t>
            </a:r>
            <a:r>
              <a:rPr lang="en-US" altLang="zh-CN" sz="4800" dirty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:</a:t>
            </a:r>
            <a:r>
              <a:rPr lang="en-US" altLang="zh-CN" sz="4800" dirty="0" err="1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AdapterView</a:t>
            </a:r>
            <a:r>
              <a:rPr lang="zh-CN" altLang="en-US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及子类</a:t>
            </a:r>
            <a:endParaRPr lang="zh-CN" altLang="en-US" sz="4800" dirty="0">
              <a:solidFill>
                <a:schemeClr val="bg1"/>
              </a:solidFill>
              <a:latin typeface="方正大黑简体" pitchFamily="2" charset="-122"/>
              <a:ea typeface="方正大黑简体" pitchFamily="2" charset="-122"/>
            </a:endParaRPr>
          </a:p>
        </p:txBody>
      </p:sp>
      <p:cxnSp>
        <p:nvCxnSpPr>
          <p:cNvPr id="14" name="直接连接符 13"/>
          <p:cNvCxnSpPr/>
          <p:nvPr/>
        </p:nvCxnSpPr>
        <p:spPr>
          <a:xfrm flipV="1">
            <a:off x="931478" y="5157788"/>
            <a:ext cx="744445" cy="1905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10515259" y="5176838"/>
            <a:ext cx="74444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3567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36"/>
          <p:cNvGrpSpPr>
            <a:grpSpLocks/>
          </p:cNvGrpSpPr>
          <p:nvPr/>
        </p:nvGrpSpPr>
        <p:grpSpPr bwMode="auto">
          <a:xfrm>
            <a:off x="-1647269" y="111144"/>
            <a:ext cx="8423403" cy="1043762"/>
            <a:chOff x="200997" y="723913"/>
            <a:chExt cx="8424024" cy="1043417"/>
          </a:xfrm>
        </p:grpSpPr>
        <p:sp>
          <p:nvSpPr>
            <p:cNvPr id="11" name="文本框 56"/>
            <p:cNvSpPr txBox="1">
              <a:spLocks noChangeArrowheads="1"/>
            </p:cNvSpPr>
            <p:nvPr/>
          </p:nvSpPr>
          <p:spPr bwMode="auto">
            <a:xfrm>
              <a:off x="2833265" y="723913"/>
              <a:ext cx="5791756" cy="6461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3600" dirty="0" err="1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AdapterView</a:t>
              </a:r>
              <a:r>
                <a:rPr lang="zh-CN" altLang="en-US" sz="36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的功能和用法</a:t>
              </a:r>
              <a:endPara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cxnSp>
          <p:nvCxnSpPr>
            <p:cNvPr id="12" name="直接连接符 11"/>
            <p:cNvCxnSpPr/>
            <p:nvPr/>
          </p:nvCxnSpPr>
          <p:spPr>
            <a:xfrm>
              <a:off x="200997" y="1344241"/>
              <a:ext cx="2479857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矩形 12"/>
            <p:cNvSpPr/>
            <p:nvPr/>
          </p:nvSpPr>
          <p:spPr>
            <a:xfrm>
              <a:off x="2547495" y="832491"/>
              <a:ext cx="285770" cy="934839"/>
            </a:xfrm>
            <a:prstGeom prst="rect">
              <a:avLst/>
            </a:prstGeom>
            <a:solidFill>
              <a:srgbClr val="FE5A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969565" y="731677"/>
            <a:ext cx="5758180" cy="411215"/>
            <a:chOff x="2532194" y="1482672"/>
            <a:chExt cx="2344377" cy="411215"/>
          </a:xfrm>
        </p:grpSpPr>
        <p:sp>
          <p:nvSpPr>
            <p:cNvPr id="17" name="矩形 16"/>
            <p:cNvSpPr/>
            <p:nvPr/>
          </p:nvSpPr>
          <p:spPr bwMode="auto">
            <a:xfrm>
              <a:off x="2540759" y="1482672"/>
              <a:ext cx="2282372" cy="411215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8" name="文本框 17"/>
            <p:cNvSpPr txBox="1"/>
            <p:nvPr/>
          </p:nvSpPr>
          <p:spPr bwMode="auto">
            <a:xfrm>
              <a:off x="2532194" y="1527634"/>
              <a:ext cx="2344377" cy="33855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600" dirty="0" err="1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AdapterView</a:t>
              </a:r>
              <a:r>
                <a:rPr lang="zh-CN" altLang="en-US" sz="1600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是一个抽象基类，它派生的子类在用法上相似。</a:t>
              </a:r>
              <a:endParaRPr lang="zh-CN" altLang="en-US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4589371" y="600203"/>
            <a:ext cx="7560866" cy="6138950"/>
            <a:chOff x="4589371" y="600203"/>
            <a:chExt cx="7560866" cy="6138950"/>
          </a:xfrm>
        </p:grpSpPr>
        <p:sp>
          <p:nvSpPr>
            <p:cNvPr id="179" name="等腰三角形 178"/>
            <p:cNvSpPr/>
            <p:nvPr/>
          </p:nvSpPr>
          <p:spPr>
            <a:xfrm rot="18429195">
              <a:off x="9446793" y="2198937"/>
              <a:ext cx="176369" cy="130670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dirty="0"/>
            </a:p>
          </p:txBody>
        </p:sp>
        <p:cxnSp>
          <p:nvCxnSpPr>
            <p:cNvPr id="180" name="直接连接符 179"/>
            <p:cNvCxnSpPr>
              <a:stCxn id="179" idx="3"/>
            </p:cNvCxnSpPr>
            <p:nvPr/>
          </p:nvCxnSpPr>
          <p:spPr>
            <a:xfrm>
              <a:off x="9587050" y="2303732"/>
              <a:ext cx="1006560" cy="95818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" name="组合 1"/>
            <p:cNvGrpSpPr/>
            <p:nvPr/>
          </p:nvGrpSpPr>
          <p:grpSpPr>
            <a:xfrm>
              <a:off x="4589371" y="600203"/>
              <a:ext cx="7560866" cy="6138950"/>
              <a:chOff x="4589371" y="600203"/>
              <a:chExt cx="7560866" cy="6138950"/>
            </a:xfrm>
          </p:grpSpPr>
          <p:grpSp>
            <p:nvGrpSpPr>
              <p:cNvPr id="159" name="组合 158"/>
              <p:cNvGrpSpPr/>
              <p:nvPr/>
            </p:nvGrpSpPr>
            <p:grpSpPr>
              <a:xfrm>
                <a:off x="8739282" y="2604744"/>
                <a:ext cx="176369" cy="628008"/>
                <a:chOff x="1294746" y="2621067"/>
                <a:chExt cx="176369" cy="628008"/>
              </a:xfrm>
            </p:grpSpPr>
            <p:sp>
              <p:nvSpPr>
                <p:cNvPr id="160" name="等腰三角形 159"/>
                <p:cNvSpPr/>
                <p:nvPr/>
              </p:nvSpPr>
              <p:spPr>
                <a:xfrm>
                  <a:off x="1294746" y="2621067"/>
                  <a:ext cx="176369" cy="130670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3200" dirty="0"/>
                </a:p>
              </p:txBody>
            </p:sp>
            <p:cxnSp>
              <p:nvCxnSpPr>
                <p:cNvPr id="161" name="直接连接符 160"/>
                <p:cNvCxnSpPr>
                  <a:stCxn id="160" idx="3"/>
                </p:cNvCxnSpPr>
                <p:nvPr/>
              </p:nvCxnSpPr>
              <p:spPr>
                <a:xfrm flipH="1">
                  <a:off x="1382218" y="2751737"/>
                  <a:ext cx="713" cy="497338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8" name="组合 27"/>
              <p:cNvGrpSpPr/>
              <p:nvPr/>
            </p:nvGrpSpPr>
            <p:grpSpPr>
              <a:xfrm>
                <a:off x="8776980" y="1347629"/>
                <a:ext cx="176369" cy="628008"/>
                <a:chOff x="1294746" y="2621067"/>
                <a:chExt cx="176369" cy="628008"/>
              </a:xfrm>
            </p:grpSpPr>
            <p:sp>
              <p:nvSpPr>
                <p:cNvPr id="95" name="等腰三角形 94"/>
                <p:cNvSpPr/>
                <p:nvPr/>
              </p:nvSpPr>
              <p:spPr>
                <a:xfrm>
                  <a:off x="1294746" y="2621067"/>
                  <a:ext cx="176369" cy="130670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3200" dirty="0"/>
                </a:p>
              </p:txBody>
            </p:sp>
            <p:cxnSp>
              <p:nvCxnSpPr>
                <p:cNvPr id="96" name="直接连接符 95"/>
                <p:cNvCxnSpPr>
                  <a:stCxn id="95" idx="3"/>
                </p:cNvCxnSpPr>
                <p:nvPr/>
              </p:nvCxnSpPr>
              <p:spPr>
                <a:xfrm flipH="1">
                  <a:off x="1382218" y="2751737"/>
                  <a:ext cx="713" cy="497338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" name="组合 19"/>
              <p:cNvGrpSpPr/>
              <p:nvPr/>
            </p:nvGrpSpPr>
            <p:grpSpPr>
              <a:xfrm>
                <a:off x="8272035" y="600203"/>
                <a:ext cx="1167898" cy="757235"/>
                <a:chOff x="1319455" y="1958980"/>
                <a:chExt cx="1364735" cy="962020"/>
              </a:xfrm>
            </p:grpSpPr>
            <p:sp>
              <p:nvSpPr>
                <p:cNvPr id="125" name="矩形 124"/>
                <p:cNvSpPr/>
                <p:nvPr/>
              </p:nvSpPr>
              <p:spPr>
                <a:xfrm>
                  <a:off x="1333500" y="1981200"/>
                  <a:ext cx="1308100" cy="939800"/>
                </a:xfrm>
                <a:prstGeom prst="rect">
                  <a:avLst/>
                </a:prstGeom>
                <a:solidFill>
                  <a:srgbClr val="FE5A3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3200" dirty="0"/>
                </a:p>
              </p:txBody>
            </p:sp>
            <p:cxnSp>
              <p:nvCxnSpPr>
                <p:cNvPr id="126" name="直接连接符 125"/>
                <p:cNvCxnSpPr/>
                <p:nvPr/>
              </p:nvCxnSpPr>
              <p:spPr>
                <a:xfrm>
                  <a:off x="1320800" y="2363238"/>
                  <a:ext cx="1295399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直接连接符 126"/>
                <p:cNvCxnSpPr/>
                <p:nvPr/>
              </p:nvCxnSpPr>
              <p:spPr>
                <a:xfrm>
                  <a:off x="1320800" y="2668038"/>
                  <a:ext cx="1295399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8" name="文本框 127"/>
                <p:cNvSpPr txBox="1"/>
                <p:nvPr/>
              </p:nvSpPr>
              <p:spPr>
                <a:xfrm>
                  <a:off x="1319455" y="1958980"/>
                  <a:ext cx="1364735" cy="43011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600" dirty="0" err="1" smtClean="0">
                      <a:solidFill>
                        <a:schemeClr val="lt1"/>
                      </a:solidFill>
                      <a:latin typeface="+mn-lt"/>
                      <a:ea typeface="+mn-ea"/>
                    </a:rPr>
                    <a:t>ViewGroup</a:t>
                  </a:r>
                  <a:endParaRPr lang="zh-CN" altLang="en-US" sz="1600" dirty="0">
                    <a:solidFill>
                      <a:schemeClr val="lt1"/>
                    </a:solidFill>
                    <a:latin typeface="+mn-lt"/>
                    <a:ea typeface="+mn-ea"/>
                  </a:endParaRPr>
                </a:p>
              </p:txBody>
            </p:sp>
          </p:grpSp>
          <p:grpSp>
            <p:nvGrpSpPr>
              <p:cNvPr id="21" name="组合 20"/>
              <p:cNvGrpSpPr/>
              <p:nvPr/>
            </p:nvGrpSpPr>
            <p:grpSpPr>
              <a:xfrm>
                <a:off x="8319648" y="1855828"/>
                <a:ext cx="1267402" cy="752823"/>
                <a:chOff x="1320800" y="1964586"/>
                <a:chExt cx="1481007" cy="956414"/>
              </a:xfrm>
            </p:grpSpPr>
            <p:sp>
              <p:nvSpPr>
                <p:cNvPr id="121" name="矩形 120"/>
                <p:cNvSpPr/>
                <p:nvPr/>
              </p:nvSpPr>
              <p:spPr>
                <a:xfrm>
                  <a:off x="1333500" y="1981200"/>
                  <a:ext cx="1308100" cy="939800"/>
                </a:xfrm>
                <a:prstGeom prst="rect">
                  <a:avLst/>
                </a:prstGeom>
                <a:solidFill>
                  <a:srgbClr val="FE5A3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3200" dirty="0"/>
                </a:p>
              </p:txBody>
            </p:sp>
            <p:cxnSp>
              <p:nvCxnSpPr>
                <p:cNvPr id="122" name="直接连接符 121"/>
                <p:cNvCxnSpPr/>
                <p:nvPr/>
              </p:nvCxnSpPr>
              <p:spPr>
                <a:xfrm>
                  <a:off x="1320800" y="2363238"/>
                  <a:ext cx="1295399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3" name="直接连接符 122"/>
                <p:cNvCxnSpPr/>
                <p:nvPr/>
              </p:nvCxnSpPr>
              <p:spPr>
                <a:xfrm>
                  <a:off x="1320800" y="2668038"/>
                  <a:ext cx="1295399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4" name="文本框 123"/>
                <p:cNvSpPr txBox="1"/>
                <p:nvPr/>
              </p:nvSpPr>
              <p:spPr>
                <a:xfrm>
                  <a:off x="1331536" y="1964586"/>
                  <a:ext cx="1470271" cy="39101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400" dirty="0" err="1" smtClean="0">
                      <a:solidFill>
                        <a:schemeClr val="lt1"/>
                      </a:solidFill>
                      <a:latin typeface="+mn-lt"/>
                      <a:ea typeface="+mn-ea"/>
                    </a:rPr>
                    <a:t>AdapterView</a:t>
                  </a:r>
                  <a:endParaRPr lang="zh-CN" altLang="en-US" sz="1400" dirty="0">
                    <a:solidFill>
                      <a:schemeClr val="lt1"/>
                    </a:solidFill>
                    <a:latin typeface="+mn-lt"/>
                    <a:ea typeface="+mn-ea"/>
                  </a:endParaRPr>
                </a:p>
              </p:txBody>
            </p:sp>
          </p:grpSp>
          <p:grpSp>
            <p:nvGrpSpPr>
              <p:cNvPr id="22" name="组合 21"/>
              <p:cNvGrpSpPr/>
              <p:nvPr/>
            </p:nvGrpSpPr>
            <p:grpSpPr>
              <a:xfrm>
                <a:off x="9265123" y="4617318"/>
                <a:ext cx="1723758" cy="739744"/>
                <a:chOff x="1267646" y="1981200"/>
                <a:chExt cx="1489656" cy="939800"/>
              </a:xfrm>
            </p:grpSpPr>
            <p:sp>
              <p:nvSpPr>
                <p:cNvPr id="117" name="矩形 116"/>
                <p:cNvSpPr/>
                <p:nvPr/>
              </p:nvSpPr>
              <p:spPr>
                <a:xfrm>
                  <a:off x="1333500" y="1981200"/>
                  <a:ext cx="1308100" cy="939800"/>
                </a:xfrm>
                <a:prstGeom prst="rect">
                  <a:avLst/>
                </a:prstGeom>
                <a:solidFill>
                  <a:srgbClr val="FE5A3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3200" dirty="0"/>
                </a:p>
              </p:txBody>
            </p:sp>
            <p:cxnSp>
              <p:nvCxnSpPr>
                <p:cNvPr id="118" name="直接连接符 117"/>
                <p:cNvCxnSpPr/>
                <p:nvPr/>
              </p:nvCxnSpPr>
              <p:spPr>
                <a:xfrm>
                  <a:off x="1320800" y="2363238"/>
                  <a:ext cx="1295399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9" name="直接连接符 118"/>
                <p:cNvCxnSpPr/>
                <p:nvPr/>
              </p:nvCxnSpPr>
              <p:spPr>
                <a:xfrm>
                  <a:off x="1320800" y="2668038"/>
                  <a:ext cx="1295399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0" name="文本框 119"/>
                <p:cNvSpPr txBox="1"/>
                <p:nvPr/>
              </p:nvSpPr>
              <p:spPr>
                <a:xfrm>
                  <a:off x="1267646" y="2006762"/>
                  <a:ext cx="1489656" cy="39101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400" dirty="0" err="1" smtClean="0">
                      <a:solidFill>
                        <a:schemeClr val="lt1"/>
                      </a:solidFill>
                      <a:latin typeface="+mn-lt"/>
                      <a:ea typeface="+mn-ea"/>
                    </a:rPr>
                    <a:t>AdapterViewFlipper</a:t>
                  </a:r>
                  <a:endParaRPr lang="zh-CN" altLang="en-US" sz="1400" dirty="0">
                    <a:solidFill>
                      <a:schemeClr val="lt1"/>
                    </a:solidFill>
                    <a:latin typeface="+mn-lt"/>
                    <a:ea typeface="+mn-ea"/>
                  </a:endParaRPr>
                </a:p>
              </p:txBody>
            </p:sp>
          </p:grpSp>
          <p:grpSp>
            <p:nvGrpSpPr>
              <p:cNvPr id="23" name="组合 22"/>
              <p:cNvGrpSpPr/>
              <p:nvPr/>
            </p:nvGrpSpPr>
            <p:grpSpPr>
              <a:xfrm>
                <a:off x="8273186" y="3208128"/>
                <a:ext cx="1157958" cy="745511"/>
                <a:chOff x="1296061" y="1973874"/>
                <a:chExt cx="1353120" cy="947126"/>
              </a:xfrm>
            </p:grpSpPr>
            <p:sp>
              <p:nvSpPr>
                <p:cNvPr id="113" name="矩形 112"/>
                <p:cNvSpPr/>
                <p:nvPr/>
              </p:nvSpPr>
              <p:spPr>
                <a:xfrm>
                  <a:off x="1333500" y="1981200"/>
                  <a:ext cx="1308100" cy="939800"/>
                </a:xfrm>
                <a:prstGeom prst="rect">
                  <a:avLst/>
                </a:prstGeom>
                <a:solidFill>
                  <a:srgbClr val="FE5A3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3200" dirty="0"/>
                </a:p>
              </p:txBody>
            </p:sp>
            <p:cxnSp>
              <p:nvCxnSpPr>
                <p:cNvPr id="114" name="直接连接符 113"/>
                <p:cNvCxnSpPr/>
                <p:nvPr/>
              </p:nvCxnSpPr>
              <p:spPr>
                <a:xfrm>
                  <a:off x="1320800" y="2363238"/>
                  <a:ext cx="1295399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5" name="直接连接符 114"/>
                <p:cNvCxnSpPr/>
                <p:nvPr/>
              </p:nvCxnSpPr>
              <p:spPr>
                <a:xfrm>
                  <a:off x="1320800" y="2668038"/>
                  <a:ext cx="1295399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6" name="文本框 115"/>
                <p:cNvSpPr txBox="1"/>
                <p:nvPr/>
              </p:nvSpPr>
              <p:spPr>
                <a:xfrm>
                  <a:off x="1296061" y="1973874"/>
                  <a:ext cx="1353120" cy="43011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600" dirty="0" err="1" smtClean="0">
                      <a:solidFill>
                        <a:schemeClr val="lt1"/>
                      </a:solidFill>
                      <a:latin typeface="+mn-lt"/>
                      <a:ea typeface="+mn-ea"/>
                    </a:rPr>
                    <a:t>AbsSpinner</a:t>
                  </a:r>
                  <a:endParaRPr lang="zh-CN" altLang="en-US" sz="1600" dirty="0">
                    <a:solidFill>
                      <a:schemeClr val="lt1"/>
                    </a:solidFill>
                    <a:latin typeface="+mn-lt"/>
                    <a:ea typeface="+mn-ea"/>
                  </a:endParaRPr>
                </a:p>
              </p:txBody>
            </p:sp>
          </p:grpSp>
          <p:grpSp>
            <p:nvGrpSpPr>
              <p:cNvPr id="24" name="组合 23"/>
              <p:cNvGrpSpPr/>
              <p:nvPr/>
            </p:nvGrpSpPr>
            <p:grpSpPr>
              <a:xfrm>
                <a:off x="10019706" y="3197775"/>
                <a:ext cx="2130531" cy="764789"/>
                <a:chOff x="1285454" y="1949384"/>
                <a:chExt cx="1491317" cy="971616"/>
              </a:xfrm>
            </p:grpSpPr>
            <p:sp>
              <p:nvSpPr>
                <p:cNvPr id="109" name="矩形 108"/>
                <p:cNvSpPr/>
                <p:nvPr/>
              </p:nvSpPr>
              <p:spPr>
                <a:xfrm>
                  <a:off x="1333500" y="1981200"/>
                  <a:ext cx="1308100" cy="939800"/>
                </a:xfrm>
                <a:prstGeom prst="rect">
                  <a:avLst/>
                </a:prstGeom>
                <a:solidFill>
                  <a:srgbClr val="FE5A3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3200" dirty="0"/>
                </a:p>
              </p:txBody>
            </p:sp>
            <p:cxnSp>
              <p:nvCxnSpPr>
                <p:cNvPr id="110" name="直接连接符 109"/>
                <p:cNvCxnSpPr/>
                <p:nvPr/>
              </p:nvCxnSpPr>
              <p:spPr>
                <a:xfrm>
                  <a:off x="1320800" y="2363238"/>
                  <a:ext cx="1295399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1" name="直接连接符 110"/>
                <p:cNvCxnSpPr/>
                <p:nvPr/>
              </p:nvCxnSpPr>
              <p:spPr>
                <a:xfrm>
                  <a:off x="1320800" y="2668038"/>
                  <a:ext cx="1295399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2" name="文本框 111"/>
                <p:cNvSpPr txBox="1"/>
                <p:nvPr/>
              </p:nvSpPr>
              <p:spPr>
                <a:xfrm>
                  <a:off x="1285454" y="1949384"/>
                  <a:ext cx="1491317" cy="43011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600" dirty="0" err="1" smtClean="0">
                      <a:solidFill>
                        <a:schemeClr val="lt1"/>
                      </a:solidFill>
                      <a:latin typeface="+mn-lt"/>
                      <a:ea typeface="+mn-ea"/>
                    </a:rPr>
                    <a:t>AdapterViewAnimator</a:t>
                  </a:r>
                  <a:endParaRPr lang="zh-CN" altLang="en-US" sz="1600" dirty="0">
                    <a:solidFill>
                      <a:schemeClr val="lt1"/>
                    </a:solidFill>
                    <a:latin typeface="+mn-lt"/>
                    <a:ea typeface="+mn-ea"/>
                  </a:endParaRPr>
                </a:p>
              </p:txBody>
            </p:sp>
          </p:grpSp>
          <p:grpSp>
            <p:nvGrpSpPr>
              <p:cNvPr id="30" name="组合 29"/>
              <p:cNvGrpSpPr/>
              <p:nvPr/>
            </p:nvGrpSpPr>
            <p:grpSpPr>
              <a:xfrm rot="848689">
                <a:off x="5751621" y="3830585"/>
                <a:ext cx="443709" cy="720881"/>
                <a:chOff x="1047106" y="1887309"/>
                <a:chExt cx="443709" cy="720881"/>
              </a:xfrm>
            </p:grpSpPr>
            <p:sp>
              <p:nvSpPr>
                <p:cNvPr id="91" name="等腰三角形 90"/>
                <p:cNvSpPr/>
                <p:nvPr/>
              </p:nvSpPr>
              <p:spPr>
                <a:xfrm rot="1669828">
                  <a:off x="1314446" y="1887309"/>
                  <a:ext cx="176369" cy="130670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3200" dirty="0"/>
                </a:p>
              </p:txBody>
            </p:sp>
            <p:cxnSp>
              <p:nvCxnSpPr>
                <p:cNvPr id="92" name="直接连接符 91"/>
                <p:cNvCxnSpPr/>
                <p:nvPr/>
              </p:nvCxnSpPr>
              <p:spPr>
                <a:xfrm rot="20751311" flipH="1">
                  <a:off x="1047106" y="2051761"/>
                  <a:ext cx="391927" cy="556429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4" name="组合 33"/>
              <p:cNvGrpSpPr/>
              <p:nvPr/>
            </p:nvGrpSpPr>
            <p:grpSpPr>
              <a:xfrm>
                <a:off x="8351397" y="4652961"/>
                <a:ext cx="808794" cy="739744"/>
                <a:chOff x="1320800" y="1981200"/>
                <a:chExt cx="1320800" cy="939800"/>
              </a:xfrm>
            </p:grpSpPr>
            <p:sp>
              <p:nvSpPr>
                <p:cNvPr id="79" name="矩形 78"/>
                <p:cNvSpPr/>
                <p:nvPr/>
              </p:nvSpPr>
              <p:spPr>
                <a:xfrm>
                  <a:off x="1333500" y="1981200"/>
                  <a:ext cx="1308100" cy="939800"/>
                </a:xfrm>
                <a:prstGeom prst="rect">
                  <a:avLst/>
                </a:prstGeom>
                <a:solidFill>
                  <a:srgbClr val="FE5A3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3200" dirty="0"/>
                </a:p>
              </p:txBody>
            </p:sp>
            <p:cxnSp>
              <p:nvCxnSpPr>
                <p:cNvPr id="80" name="直接连接符 79"/>
                <p:cNvCxnSpPr/>
                <p:nvPr/>
              </p:nvCxnSpPr>
              <p:spPr>
                <a:xfrm>
                  <a:off x="1320800" y="2363238"/>
                  <a:ext cx="1295399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直接连接符 80"/>
                <p:cNvCxnSpPr/>
                <p:nvPr/>
              </p:nvCxnSpPr>
              <p:spPr>
                <a:xfrm>
                  <a:off x="1320800" y="2668038"/>
                  <a:ext cx="1295399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2" name="文本框 81"/>
                <p:cNvSpPr txBox="1"/>
                <p:nvPr/>
              </p:nvSpPr>
              <p:spPr>
                <a:xfrm>
                  <a:off x="1395413" y="1981200"/>
                  <a:ext cx="1225204" cy="39101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400" dirty="0" smtClean="0">
                      <a:solidFill>
                        <a:schemeClr val="lt1"/>
                      </a:solidFill>
                      <a:latin typeface="+mn-lt"/>
                      <a:ea typeface="+mn-ea"/>
                    </a:rPr>
                    <a:t>Gallery</a:t>
                  </a:r>
                  <a:endParaRPr lang="zh-CN" altLang="en-US" sz="1400" dirty="0">
                    <a:solidFill>
                      <a:schemeClr val="lt1"/>
                    </a:solidFill>
                    <a:latin typeface="+mn-lt"/>
                    <a:ea typeface="+mn-ea"/>
                  </a:endParaRPr>
                </a:p>
              </p:txBody>
            </p:sp>
          </p:grpSp>
          <p:grpSp>
            <p:nvGrpSpPr>
              <p:cNvPr id="41" name="组合 40"/>
              <p:cNvGrpSpPr/>
              <p:nvPr/>
            </p:nvGrpSpPr>
            <p:grpSpPr>
              <a:xfrm>
                <a:off x="5396844" y="5357062"/>
                <a:ext cx="176369" cy="628008"/>
                <a:chOff x="1294746" y="2621067"/>
                <a:chExt cx="176369" cy="628008"/>
              </a:xfrm>
            </p:grpSpPr>
            <p:sp>
              <p:nvSpPr>
                <p:cNvPr id="57" name="等腰三角形 56"/>
                <p:cNvSpPr/>
                <p:nvPr/>
              </p:nvSpPr>
              <p:spPr>
                <a:xfrm>
                  <a:off x="1294746" y="2621067"/>
                  <a:ext cx="176369" cy="130670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3200" dirty="0"/>
                </a:p>
              </p:txBody>
            </p:sp>
            <p:cxnSp>
              <p:nvCxnSpPr>
                <p:cNvPr id="58" name="直接连接符 57"/>
                <p:cNvCxnSpPr>
                  <a:stCxn id="57" idx="3"/>
                </p:cNvCxnSpPr>
                <p:nvPr/>
              </p:nvCxnSpPr>
              <p:spPr>
                <a:xfrm flipH="1">
                  <a:off x="1382218" y="2751737"/>
                  <a:ext cx="713" cy="497338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2" name="组合 41"/>
              <p:cNvGrpSpPr/>
              <p:nvPr/>
            </p:nvGrpSpPr>
            <p:grpSpPr>
              <a:xfrm>
                <a:off x="11236684" y="3980164"/>
                <a:ext cx="176369" cy="628008"/>
                <a:chOff x="1294746" y="2621067"/>
                <a:chExt cx="176369" cy="628008"/>
              </a:xfrm>
            </p:grpSpPr>
            <p:sp>
              <p:nvSpPr>
                <p:cNvPr id="55" name="等腰三角形 54"/>
                <p:cNvSpPr/>
                <p:nvPr/>
              </p:nvSpPr>
              <p:spPr>
                <a:xfrm>
                  <a:off x="1294746" y="2621067"/>
                  <a:ext cx="176369" cy="130670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3200" dirty="0"/>
                </a:p>
              </p:txBody>
            </p:sp>
            <p:cxnSp>
              <p:nvCxnSpPr>
                <p:cNvPr id="56" name="直接连接符 55"/>
                <p:cNvCxnSpPr>
                  <a:stCxn id="55" idx="3"/>
                </p:cNvCxnSpPr>
                <p:nvPr/>
              </p:nvCxnSpPr>
              <p:spPr>
                <a:xfrm flipH="1">
                  <a:off x="1382218" y="2751737"/>
                  <a:ext cx="713" cy="497338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9" name="组合 128"/>
              <p:cNvGrpSpPr/>
              <p:nvPr/>
            </p:nvGrpSpPr>
            <p:grpSpPr>
              <a:xfrm>
                <a:off x="5042051" y="4587689"/>
                <a:ext cx="1024858" cy="765922"/>
                <a:chOff x="1320800" y="1947942"/>
                <a:chExt cx="1448796" cy="973058"/>
              </a:xfrm>
            </p:grpSpPr>
            <p:sp>
              <p:nvSpPr>
                <p:cNvPr id="130" name="矩形 129"/>
                <p:cNvSpPr/>
                <p:nvPr/>
              </p:nvSpPr>
              <p:spPr>
                <a:xfrm>
                  <a:off x="1333500" y="1981200"/>
                  <a:ext cx="1308100" cy="939800"/>
                </a:xfrm>
                <a:prstGeom prst="rect">
                  <a:avLst/>
                </a:prstGeom>
                <a:solidFill>
                  <a:srgbClr val="FE5A3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3200" dirty="0"/>
                </a:p>
              </p:txBody>
            </p:sp>
            <p:cxnSp>
              <p:nvCxnSpPr>
                <p:cNvPr id="131" name="直接连接符 130"/>
                <p:cNvCxnSpPr/>
                <p:nvPr/>
              </p:nvCxnSpPr>
              <p:spPr>
                <a:xfrm>
                  <a:off x="1320800" y="2363238"/>
                  <a:ext cx="1295399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2" name="直接连接符 131"/>
                <p:cNvCxnSpPr/>
                <p:nvPr/>
              </p:nvCxnSpPr>
              <p:spPr>
                <a:xfrm>
                  <a:off x="1320800" y="2668038"/>
                  <a:ext cx="1295399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3" name="文本框 132"/>
                <p:cNvSpPr txBox="1"/>
                <p:nvPr/>
              </p:nvSpPr>
              <p:spPr>
                <a:xfrm>
                  <a:off x="1494426" y="1947942"/>
                  <a:ext cx="1275170" cy="39101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400" dirty="0" err="1" smtClean="0">
                      <a:solidFill>
                        <a:schemeClr val="lt1"/>
                      </a:solidFill>
                      <a:latin typeface="+mn-lt"/>
                      <a:ea typeface="+mn-ea"/>
                    </a:rPr>
                    <a:t>ListView</a:t>
                  </a:r>
                  <a:endParaRPr lang="zh-CN" altLang="en-US" sz="1400" dirty="0">
                    <a:solidFill>
                      <a:schemeClr val="lt1"/>
                    </a:solidFill>
                    <a:latin typeface="+mn-lt"/>
                    <a:ea typeface="+mn-ea"/>
                  </a:endParaRPr>
                </a:p>
              </p:txBody>
            </p:sp>
          </p:grpSp>
          <p:grpSp>
            <p:nvGrpSpPr>
              <p:cNvPr id="134" name="组合 133"/>
              <p:cNvGrpSpPr/>
              <p:nvPr/>
            </p:nvGrpSpPr>
            <p:grpSpPr>
              <a:xfrm>
                <a:off x="6287849" y="4624778"/>
                <a:ext cx="1036756" cy="764391"/>
                <a:chOff x="1320800" y="1949887"/>
                <a:chExt cx="1398750" cy="971113"/>
              </a:xfrm>
            </p:grpSpPr>
            <p:sp>
              <p:nvSpPr>
                <p:cNvPr id="135" name="矩形 134"/>
                <p:cNvSpPr/>
                <p:nvPr/>
              </p:nvSpPr>
              <p:spPr>
                <a:xfrm>
                  <a:off x="1333500" y="1981200"/>
                  <a:ext cx="1308100" cy="939800"/>
                </a:xfrm>
                <a:prstGeom prst="rect">
                  <a:avLst/>
                </a:prstGeom>
                <a:solidFill>
                  <a:srgbClr val="FE5A3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3200" dirty="0"/>
                </a:p>
              </p:txBody>
            </p:sp>
            <p:cxnSp>
              <p:nvCxnSpPr>
                <p:cNvPr id="136" name="直接连接符 135"/>
                <p:cNvCxnSpPr/>
                <p:nvPr/>
              </p:nvCxnSpPr>
              <p:spPr>
                <a:xfrm>
                  <a:off x="1320800" y="2363238"/>
                  <a:ext cx="1295399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7" name="直接连接符 136"/>
                <p:cNvCxnSpPr/>
                <p:nvPr/>
              </p:nvCxnSpPr>
              <p:spPr>
                <a:xfrm>
                  <a:off x="1320800" y="2668038"/>
                  <a:ext cx="1295399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8" name="文本框 137"/>
                <p:cNvSpPr txBox="1"/>
                <p:nvPr/>
              </p:nvSpPr>
              <p:spPr>
                <a:xfrm>
                  <a:off x="1444380" y="1949887"/>
                  <a:ext cx="1275170" cy="39101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400" dirty="0" err="1" smtClean="0">
                      <a:solidFill>
                        <a:schemeClr val="lt1"/>
                      </a:solidFill>
                      <a:latin typeface="+mn-lt"/>
                      <a:ea typeface="+mn-ea"/>
                    </a:rPr>
                    <a:t>GridView</a:t>
                  </a:r>
                  <a:endParaRPr lang="zh-CN" altLang="en-US" sz="1400" dirty="0">
                    <a:solidFill>
                      <a:schemeClr val="lt1"/>
                    </a:solidFill>
                    <a:latin typeface="+mn-lt"/>
                    <a:ea typeface="+mn-ea"/>
                  </a:endParaRPr>
                </a:p>
              </p:txBody>
            </p:sp>
          </p:grpSp>
          <p:grpSp>
            <p:nvGrpSpPr>
              <p:cNvPr id="139" name="组合 138"/>
              <p:cNvGrpSpPr/>
              <p:nvPr/>
            </p:nvGrpSpPr>
            <p:grpSpPr>
              <a:xfrm>
                <a:off x="6301474" y="3165057"/>
                <a:ext cx="1130239" cy="764391"/>
                <a:chOff x="1320800" y="1949887"/>
                <a:chExt cx="1320800" cy="971113"/>
              </a:xfrm>
            </p:grpSpPr>
            <p:sp>
              <p:nvSpPr>
                <p:cNvPr id="140" name="矩形 139"/>
                <p:cNvSpPr/>
                <p:nvPr/>
              </p:nvSpPr>
              <p:spPr>
                <a:xfrm>
                  <a:off x="1333500" y="1981200"/>
                  <a:ext cx="1308100" cy="939800"/>
                </a:xfrm>
                <a:prstGeom prst="rect">
                  <a:avLst/>
                </a:prstGeom>
                <a:solidFill>
                  <a:srgbClr val="FE5A3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3200" dirty="0"/>
                </a:p>
              </p:txBody>
            </p:sp>
            <p:cxnSp>
              <p:nvCxnSpPr>
                <p:cNvPr id="141" name="直接连接符 140"/>
                <p:cNvCxnSpPr/>
                <p:nvPr/>
              </p:nvCxnSpPr>
              <p:spPr>
                <a:xfrm>
                  <a:off x="1320800" y="2363238"/>
                  <a:ext cx="1295399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2" name="直接连接符 141"/>
                <p:cNvCxnSpPr/>
                <p:nvPr/>
              </p:nvCxnSpPr>
              <p:spPr>
                <a:xfrm>
                  <a:off x="1320800" y="2668038"/>
                  <a:ext cx="1295399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3" name="文本框 142"/>
                <p:cNvSpPr txBox="1"/>
                <p:nvPr/>
              </p:nvSpPr>
              <p:spPr>
                <a:xfrm>
                  <a:off x="1341033" y="1949887"/>
                  <a:ext cx="1275169" cy="39101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400" dirty="0" err="1" smtClean="0">
                      <a:solidFill>
                        <a:schemeClr val="lt1"/>
                      </a:solidFill>
                      <a:latin typeface="+mn-lt"/>
                      <a:ea typeface="+mn-ea"/>
                    </a:rPr>
                    <a:t>AbsListView</a:t>
                  </a:r>
                  <a:endParaRPr lang="zh-CN" altLang="en-US" sz="1400" dirty="0">
                    <a:solidFill>
                      <a:schemeClr val="lt1"/>
                    </a:solidFill>
                    <a:latin typeface="+mn-lt"/>
                    <a:ea typeface="+mn-ea"/>
                  </a:endParaRPr>
                </a:p>
              </p:txBody>
            </p:sp>
          </p:grpSp>
          <p:grpSp>
            <p:nvGrpSpPr>
              <p:cNvPr id="144" name="组合 143"/>
              <p:cNvGrpSpPr/>
              <p:nvPr/>
            </p:nvGrpSpPr>
            <p:grpSpPr>
              <a:xfrm>
                <a:off x="7369981" y="4637439"/>
                <a:ext cx="818696" cy="751730"/>
                <a:chOff x="1320800" y="1965972"/>
                <a:chExt cx="1347887" cy="955028"/>
              </a:xfrm>
            </p:grpSpPr>
            <p:sp>
              <p:nvSpPr>
                <p:cNvPr id="145" name="矩形 144"/>
                <p:cNvSpPr/>
                <p:nvPr/>
              </p:nvSpPr>
              <p:spPr>
                <a:xfrm>
                  <a:off x="1333500" y="1981200"/>
                  <a:ext cx="1308100" cy="939800"/>
                </a:xfrm>
                <a:prstGeom prst="rect">
                  <a:avLst/>
                </a:prstGeom>
                <a:solidFill>
                  <a:srgbClr val="FE5A3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3200" dirty="0"/>
                </a:p>
              </p:txBody>
            </p:sp>
            <p:cxnSp>
              <p:nvCxnSpPr>
                <p:cNvPr id="146" name="直接连接符 145"/>
                <p:cNvCxnSpPr/>
                <p:nvPr/>
              </p:nvCxnSpPr>
              <p:spPr>
                <a:xfrm>
                  <a:off x="1320800" y="2363238"/>
                  <a:ext cx="1295399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7" name="直接连接符 146"/>
                <p:cNvCxnSpPr/>
                <p:nvPr/>
              </p:nvCxnSpPr>
              <p:spPr>
                <a:xfrm>
                  <a:off x="1320800" y="2668038"/>
                  <a:ext cx="1295399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8" name="文本框 147"/>
                <p:cNvSpPr txBox="1"/>
                <p:nvPr/>
              </p:nvSpPr>
              <p:spPr>
                <a:xfrm>
                  <a:off x="1393517" y="1965972"/>
                  <a:ext cx="1275170" cy="39101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400" dirty="0" smtClean="0">
                      <a:solidFill>
                        <a:schemeClr val="lt1"/>
                      </a:solidFill>
                      <a:latin typeface="+mn-lt"/>
                      <a:ea typeface="+mn-ea"/>
                    </a:rPr>
                    <a:t>Spinner</a:t>
                  </a:r>
                  <a:endParaRPr lang="zh-CN" altLang="en-US" sz="1400" dirty="0">
                    <a:solidFill>
                      <a:schemeClr val="lt1"/>
                    </a:solidFill>
                    <a:latin typeface="+mn-lt"/>
                    <a:ea typeface="+mn-ea"/>
                  </a:endParaRPr>
                </a:p>
              </p:txBody>
            </p:sp>
          </p:grpSp>
          <p:grpSp>
            <p:nvGrpSpPr>
              <p:cNvPr id="149" name="组合 148"/>
              <p:cNvGrpSpPr/>
              <p:nvPr/>
            </p:nvGrpSpPr>
            <p:grpSpPr>
              <a:xfrm>
                <a:off x="11000532" y="4572638"/>
                <a:ext cx="1130239" cy="760843"/>
                <a:chOff x="1320800" y="1954395"/>
                <a:chExt cx="1320800" cy="966605"/>
              </a:xfrm>
            </p:grpSpPr>
            <p:sp>
              <p:nvSpPr>
                <p:cNvPr id="150" name="矩形 149"/>
                <p:cNvSpPr/>
                <p:nvPr/>
              </p:nvSpPr>
              <p:spPr>
                <a:xfrm>
                  <a:off x="1333500" y="1981200"/>
                  <a:ext cx="1308100" cy="939800"/>
                </a:xfrm>
                <a:prstGeom prst="rect">
                  <a:avLst/>
                </a:prstGeom>
                <a:solidFill>
                  <a:srgbClr val="FE5A3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3200" dirty="0"/>
                </a:p>
              </p:txBody>
            </p:sp>
            <p:cxnSp>
              <p:nvCxnSpPr>
                <p:cNvPr id="151" name="直接连接符 150"/>
                <p:cNvCxnSpPr/>
                <p:nvPr/>
              </p:nvCxnSpPr>
              <p:spPr>
                <a:xfrm>
                  <a:off x="1320800" y="2363238"/>
                  <a:ext cx="1295399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2" name="直接连接符 151"/>
                <p:cNvCxnSpPr/>
                <p:nvPr/>
              </p:nvCxnSpPr>
              <p:spPr>
                <a:xfrm>
                  <a:off x="1320800" y="2668038"/>
                  <a:ext cx="1295399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3" name="文本框 152"/>
                <p:cNvSpPr txBox="1"/>
                <p:nvPr/>
              </p:nvSpPr>
              <p:spPr>
                <a:xfrm>
                  <a:off x="1416837" y="1954395"/>
                  <a:ext cx="1080761" cy="39101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400" dirty="0" err="1" smtClean="0">
                      <a:solidFill>
                        <a:schemeClr val="lt1"/>
                      </a:solidFill>
                      <a:latin typeface="+mn-lt"/>
                      <a:ea typeface="+mn-ea"/>
                    </a:rPr>
                    <a:t>StackView</a:t>
                  </a:r>
                  <a:endParaRPr lang="zh-CN" altLang="en-US" sz="1400" dirty="0">
                    <a:solidFill>
                      <a:schemeClr val="lt1"/>
                    </a:solidFill>
                    <a:latin typeface="+mn-lt"/>
                    <a:ea typeface="+mn-ea"/>
                  </a:endParaRPr>
                </a:p>
              </p:txBody>
            </p:sp>
          </p:grpSp>
          <p:grpSp>
            <p:nvGrpSpPr>
              <p:cNvPr id="154" name="组合 153"/>
              <p:cNvGrpSpPr/>
              <p:nvPr/>
            </p:nvGrpSpPr>
            <p:grpSpPr>
              <a:xfrm>
                <a:off x="4589371" y="5976260"/>
                <a:ext cx="1848660" cy="762893"/>
                <a:chOff x="1320800" y="1951790"/>
                <a:chExt cx="1320800" cy="969210"/>
              </a:xfrm>
            </p:grpSpPr>
            <p:sp>
              <p:nvSpPr>
                <p:cNvPr id="155" name="矩形 154"/>
                <p:cNvSpPr/>
                <p:nvPr/>
              </p:nvSpPr>
              <p:spPr>
                <a:xfrm>
                  <a:off x="1333500" y="1981200"/>
                  <a:ext cx="1308100" cy="939800"/>
                </a:xfrm>
                <a:prstGeom prst="rect">
                  <a:avLst/>
                </a:prstGeom>
                <a:solidFill>
                  <a:srgbClr val="FE5A3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3200" dirty="0"/>
                </a:p>
              </p:txBody>
            </p:sp>
            <p:cxnSp>
              <p:nvCxnSpPr>
                <p:cNvPr id="156" name="直接连接符 155"/>
                <p:cNvCxnSpPr/>
                <p:nvPr/>
              </p:nvCxnSpPr>
              <p:spPr>
                <a:xfrm>
                  <a:off x="1320800" y="2363238"/>
                  <a:ext cx="1295399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7" name="直接连接符 156"/>
                <p:cNvCxnSpPr/>
                <p:nvPr/>
              </p:nvCxnSpPr>
              <p:spPr>
                <a:xfrm>
                  <a:off x="1320800" y="2668038"/>
                  <a:ext cx="1295399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8" name="文本框 157"/>
                <p:cNvSpPr txBox="1"/>
                <p:nvPr/>
              </p:nvSpPr>
              <p:spPr>
                <a:xfrm>
                  <a:off x="1324974" y="1951790"/>
                  <a:ext cx="1291225" cy="39101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400" dirty="0" err="1">
                      <a:solidFill>
                        <a:schemeClr val="lt1"/>
                      </a:solidFill>
                    </a:rPr>
                    <a:t>ExpandableListView</a:t>
                  </a:r>
                  <a:endParaRPr lang="zh-CN" altLang="en-US" sz="1400" dirty="0">
                    <a:solidFill>
                      <a:schemeClr val="lt1"/>
                    </a:solidFill>
                  </a:endParaRPr>
                </a:p>
              </p:txBody>
            </p:sp>
          </p:grpSp>
          <p:grpSp>
            <p:nvGrpSpPr>
              <p:cNvPr id="162" name="组合 161"/>
              <p:cNvGrpSpPr/>
              <p:nvPr/>
            </p:nvGrpSpPr>
            <p:grpSpPr>
              <a:xfrm>
                <a:off x="8713863" y="3972882"/>
                <a:ext cx="176369" cy="628008"/>
                <a:chOff x="1294746" y="2621067"/>
                <a:chExt cx="176369" cy="628008"/>
              </a:xfrm>
            </p:grpSpPr>
            <p:sp>
              <p:nvSpPr>
                <p:cNvPr id="163" name="等腰三角形 162"/>
                <p:cNvSpPr/>
                <p:nvPr/>
              </p:nvSpPr>
              <p:spPr>
                <a:xfrm>
                  <a:off x="1294746" y="2621067"/>
                  <a:ext cx="176369" cy="130670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3200" dirty="0"/>
                </a:p>
              </p:txBody>
            </p:sp>
            <p:cxnSp>
              <p:nvCxnSpPr>
                <p:cNvPr id="164" name="直接连接符 163"/>
                <p:cNvCxnSpPr>
                  <a:stCxn id="163" idx="3"/>
                </p:cNvCxnSpPr>
                <p:nvPr/>
              </p:nvCxnSpPr>
              <p:spPr>
                <a:xfrm flipH="1">
                  <a:off x="1382218" y="2751737"/>
                  <a:ext cx="713" cy="497338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5" name="组合 164"/>
              <p:cNvGrpSpPr/>
              <p:nvPr/>
            </p:nvGrpSpPr>
            <p:grpSpPr>
              <a:xfrm rot="848689">
                <a:off x="7770998" y="3855613"/>
                <a:ext cx="443709" cy="720881"/>
                <a:chOff x="1047106" y="1887309"/>
                <a:chExt cx="443709" cy="720881"/>
              </a:xfrm>
            </p:grpSpPr>
            <p:sp>
              <p:nvSpPr>
                <p:cNvPr id="166" name="等腰三角形 165"/>
                <p:cNvSpPr/>
                <p:nvPr/>
              </p:nvSpPr>
              <p:spPr>
                <a:xfrm rot="1669828">
                  <a:off x="1314446" y="1887309"/>
                  <a:ext cx="176369" cy="130670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3200" dirty="0"/>
                </a:p>
              </p:txBody>
            </p:sp>
            <p:cxnSp>
              <p:nvCxnSpPr>
                <p:cNvPr id="167" name="直接连接符 166"/>
                <p:cNvCxnSpPr/>
                <p:nvPr/>
              </p:nvCxnSpPr>
              <p:spPr>
                <a:xfrm rot="20751311" flipH="1">
                  <a:off x="1047106" y="2051761"/>
                  <a:ext cx="391927" cy="556429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8" name="组合 167"/>
              <p:cNvGrpSpPr/>
              <p:nvPr/>
            </p:nvGrpSpPr>
            <p:grpSpPr>
              <a:xfrm>
                <a:off x="6670937" y="3959681"/>
                <a:ext cx="176369" cy="628008"/>
                <a:chOff x="1294746" y="2621067"/>
                <a:chExt cx="176369" cy="628008"/>
              </a:xfrm>
            </p:grpSpPr>
            <p:sp>
              <p:nvSpPr>
                <p:cNvPr id="169" name="等腰三角形 168"/>
                <p:cNvSpPr/>
                <p:nvPr/>
              </p:nvSpPr>
              <p:spPr>
                <a:xfrm>
                  <a:off x="1294746" y="2621067"/>
                  <a:ext cx="176369" cy="130670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3200" dirty="0"/>
                </a:p>
              </p:txBody>
            </p:sp>
            <p:cxnSp>
              <p:nvCxnSpPr>
                <p:cNvPr id="170" name="直接连接符 169"/>
                <p:cNvCxnSpPr>
                  <a:stCxn id="169" idx="3"/>
                </p:cNvCxnSpPr>
                <p:nvPr/>
              </p:nvCxnSpPr>
              <p:spPr>
                <a:xfrm flipH="1">
                  <a:off x="1382218" y="2751737"/>
                  <a:ext cx="713" cy="497338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71" name="组合 170"/>
              <p:cNvGrpSpPr/>
              <p:nvPr/>
            </p:nvGrpSpPr>
            <p:grpSpPr>
              <a:xfrm rot="848689">
                <a:off x="10159764" y="3892577"/>
                <a:ext cx="443709" cy="720881"/>
                <a:chOff x="1047106" y="1887309"/>
                <a:chExt cx="443709" cy="720881"/>
              </a:xfrm>
            </p:grpSpPr>
            <p:sp>
              <p:nvSpPr>
                <p:cNvPr id="172" name="等腰三角形 171"/>
                <p:cNvSpPr/>
                <p:nvPr/>
              </p:nvSpPr>
              <p:spPr>
                <a:xfrm rot="1669828">
                  <a:off x="1314446" y="1887309"/>
                  <a:ext cx="176369" cy="130670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3200" dirty="0"/>
                </a:p>
              </p:txBody>
            </p:sp>
            <p:cxnSp>
              <p:nvCxnSpPr>
                <p:cNvPr id="173" name="直接连接符 172"/>
                <p:cNvCxnSpPr/>
                <p:nvPr/>
              </p:nvCxnSpPr>
              <p:spPr>
                <a:xfrm rot="20751311" flipH="1">
                  <a:off x="1047106" y="2051761"/>
                  <a:ext cx="391927" cy="556429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77" name="等腰三角形 176"/>
            <p:cNvSpPr/>
            <p:nvPr/>
          </p:nvSpPr>
          <p:spPr>
            <a:xfrm rot="3343395">
              <a:off x="8154480" y="2272075"/>
              <a:ext cx="176369" cy="130670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dirty="0"/>
            </a:p>
          </p:txBody>
        </p:sp>
        <p:cxnSp>
          <p:nvCxnSpPr>
            <p:cNvPr id="178" name="直接连接符 177"/>
            <p:cNvCxnSpPr>
              <a:stCxn id="177" idx="3"/>
            </p:cNvCxnSpPr>
            <p:nvPr/>
          </p:nvCxnSpPr>
          <p:spPr>
            <a:xfrm flipH="1">
              <a:off x="6871020" y="2374206"/>
              <a:ext cx="1317657" cy="84443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1" name="组合 180"/>
          <p:cNvGrpSpPr/>
          <p:nvPr/>
        </p:nvGrpSpPr>
        <p:grpSpPr>
          <a:xfrm>
            <a:off x="447027" y="2447076"/>
            <a:ext cx="4967378" cy="2205272"/>
            <a:chOff x="7204560" y="3196387"/>
            <a:chExt cx="4421050" cy="2161957"/>
          </a:xfrm>
        </p:grpSpPr>
        <p:sp>
          <p:nvSpPr>
            <p:cNvPr id="182" name="矩形 181"/>
            <p:cNvSpPr/>
            <p:nvPr/>
          </p:nvSpPr>
          <p:spPr bwMode="auto">
            <a:xfrm>
              <a:off x="7204560" y="3196387"/>
              <a:ext cx="4421050" cy="1854180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83" name="文本框 182"/>
            <p:cNvSpPr txBox="1"/>
            <p:nvPr/>
          </p:nvSpPr>
          <p:spPr bwMode="auto">
            <a:xfrm>
              <a:off x="7212182" y="3327019"/>
              <a:ext cx="4413428" cy="203132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 fontAlgn="auto">
                <a:spcBef>
                  <a:spcPts val="0"/>
                </a:spcBef>
                <a:spcAft>
                  <a:spcPts val="0"/>
                </a:spcAft>
                <a:buClr>
                  <a:schemeClr val="bg1"/>
                </a:buClr>
                <a:buFont typeface="Wingdings" panose="05000000000000000000" pitchFamily="2" charset="2"/>
                <a:buChar char="Ø"/>
                <a:defRPr/>
              </a:pPr>
              <a:r>
                <a:rPr lang="en-US" altLang="zh-CN" dirty="0" err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AdapterView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继承了</a:t>
              </a:r>
              <a:r>
                <a:rPr lang="en-US" altLang="zh-CN" dirty="0" err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ViewGroup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，它的本质是容器。</a:t>
              </a:r>
              <a:endPara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 fontAlgn="auto">
                <a:spcBef>
                  <a:spcPts val="0"/>
                </a:spcBef>
                <a:spcAft>
                  <a:spcPts val="0"/>
                </a:spcAft>
                <a:buClr>
                  <a:schemeClr val="bg1"/>
                </a:buClr>
                <a:buFont typeface="Wingdings" panose="05000000000000000000" pitchFamily="2" charset="2"/>
                <a:buChar char="Ø"/>
                <a:defRPr/>
              </a:pPr>
              <a:r>
                <a:rPr lang="en-US" altLang="zh-CN" dirty="0" err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AdapterView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可以包括多个“列表项”，并将多个“列表项”以合适的形式显示出来。</a:t>
              </a:r>
              <a:endPara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 fontAlgn="auto">
                <a:spcBef>
                  <a:spcPts val="0"/>
                </a:spcBef>
                <a:spcAft>
                  <a:spcPts val="0"/>
                </a:spcAft>
                <a:buClr>
                  <a:schemeClr val="bg1"/>
                </a:buClr>
                <a:buFont typeface="Wingdings" panose="05000000000000000000" pitchFamily="2" charset="2"/>
                <a:buChar char="Ø"/>
                <a:defRPr/>
              </a:pPr>
              <a:r>
                <a:rPr lang="en-US" altLang="zh-CN" dirty="0" err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AdapterView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显示的多个“列表项”由</a:t>
              </a:r>
              <a:r>
                <a:rPr lang="en-US" altLang="zh-CN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Adapter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提供。</a:t>
              </a:r>
              <a:endPara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84" name="文本框 56"/>
          <p:cNvSpPr txBox="1">
            <a:spLocks noChangeArrowheads="1"/>
          </p:cNvSpPr>
          <p:nvPr/>
        </p:nvSpPr>
        <p:spPr bwMode="auto">
          <a:xfrm>
            <a:off x="447027" y="1868905"/>
            <a:ext cx="184731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zh-CN" altLang="en-US" sz="2000" dirty="0">
              <a:solidFill>
                <a:srgbClr val="FE5A3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86" name="文本框 56"/>
          <p:cNvSpPr txBox="1">
            <a:spLocks noChangeArrowheads="1"/>
          </p:cNvSpPr>
          <p:nvPr/>
        </p:nvSpPr>
        <p:spPr bwMode="auto">
          <a:xfrm>
            <a:off x="459040" y="1954472"/>
            <a:ext cx="3556871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000" dirty="0" err="1" smtClean="0">
                <a:solidFill>
                  <a:srgbClr val="FE5A3E"/>
                </a:solidFill>
                <a:latin typeface="微软雅黑" pitchFamily="34" charset="-122"/>
                <a:ea typeface="微软雅黑" pitchFamily="34" charset="-122"/>
              </a:rPr>
              <a:t>AdapterView</a:t>
            </a:r>
            <a:r>
              <a:rPr lang="zh-CN" altLang="en-US" sz="2000" dirty="0" smtClean="0">
                <a:solidFill>
                  <a:srgbClr val="FE5A3E"/>
                </a:solidFill>
                <a:latin typeface="微软雅黑" pitchFamily="34" charset="-122"/>
                <a:ea typeface="微软雅黑" pitchFamily="34" charset="-122"/>
              </a:rPr>
              <a:t>具有如下特征：</a:t>
            </a:r>
            <a:endParaRPr lang="zh-CN" altLang="en-US" sz="2000" dirty="0">
              <a:solidFill>
                <a:srgbClr val="FE5A3E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59620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3"/>
          <p:cNvSpPr>
            <a:spLocks noChangeArrowheads="1"/>
          </p:cNvSpPr>
          <p:nvPr/>
        </p:nvSpPr>
        <p:spPr bwMode="auto">
          <a:xfrm>
            <a:off x="111036" y="563702"/>
            <a:ext cx="6158097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4000" dirty="0" smtClean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2.5.1 </a:t>
            </a:r>
            <a:r>
              <a:rPr lang="zh-CN" altLang="en-US" sz="4000" dirty="0" smtClean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列表视图和</a:t>
            </a:r>
            <a:r>
              <a:rPr lang="en-US" altLang="zh-CN" sz="4000" dirty="0" err="1" smtClean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ListActivity</a:t>
            </a:r>
            <a:endParaRPr lang="zh-CN" altLang="en-US" sz="4000" dirty="0">
              <a:solidFill>
                <a:schemeClr val="bg1"/>
              </a:solidFill>
              <a:latin typeface="Calibri" pitchFamily="34" charset="0"/>
              <a:ea typeface="方正大黑简体" pitchFamily="2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0" y="446088"/>
            <a:ext cx="33210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0" y="1271588"/>
            <a:ext cx="1159192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111036" y="1472828"/>
            <a:ext cx="4694880" cy="2477166"/>
          </a:xfrm>
          <a:prstGeom prst="rect">
            <a:avLst/>
          </a:prstGeom>
          <a:solidFill>
            <a:srgbClr val="FFFF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56000" rIns="756000" anchor="ctr"/>
          <a:lstStyle/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CN" dirty="0" err="1" smtClean="0"/>
              <a:t>ListView</a:t>
            </a:r>
            <a:r>
              <a:rPr lang="zh-CN" altLang="en-US" dirty="0" smtClean="0"/>
              <a:t>以垂直列表的形式显示所有列表项，有两种方式生成视图列表：</a:t>
            </a:r>
            <a:endParaRPr lang="en-US" altLang="zh-CN" dirty="0"/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en-US" altLang="zh-CN" dirty="0"/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dirty="0" smtClean="0"/>
              <a:t>直接使用</a:t>
            </a:r>
            <a:r>
              <a:rPr lang="en-US" altLang="zh-CN" dirty="0" err="1" smtClean="0"/>
              <a:t>ListView</a:t>
            </a:r>
            <a:r>
              <a:rPr lang="zh-CN" altLang="en-US" dirty="0" smtClean="0"/>
              <a:t>进行创建。</a:t>
            </a:r>
            <a:endParaRPr lang="en-US" altLang="zh-CN" dirty="0"/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en-US" altLang="zh-CN" dirty="0"/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dirty="0" smtClean="0"/>
              <a:t>让</a:t>
            </a:r>
            <a:r>
              <a:rPr lang="en-US" altLang="zh-CN" dirty="0" smtClean="0"/>
              <a:t>Activity</a:t>
            </a:r>
            <a:r>
              <a:rPr lang="zh-CN" altLang="en-US" dirty="0" smtClean="0"/>
              <a:t>继承</a:t>
            </a:r>
            <a:r>
              <a:rPr lang="en-US" altLang="zh-CN" dirty="0" err="1" smtClean="0"/>
              <a:t>ListActivity</a:t>
            </a:r>
            <a:r>
              <a:rPr lang="zh-CN" altLang="en-US" dirty="0" smtClean="0"/>
              <a:t>。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8413" y="1472828"/>
            <a:ext cx="6153875" cy="247716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2605" y="4151235"/>
            <a:ext cx="5709682" cy="260859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448" y="4060120"/>
            <a:ext cx="4819650" cy="279082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1" name="墨迹 10"/>
              <p14:cNvContentPartPr/>
              <p14:nvPr/>
            </p14:nvContentPartPr>
            <p14:xfrm>
              <a:off x="3714840" y="4826160"/>
              <a:ext cx="5823360" cy="844920"/>
            </p14:xfrm>
          </p:contentPart>
        </mc:Choice>
        <mc:Fallback xmlns="">
          <p:pic>
            <p:nvPicPr>
              <p:cNvPr id="11" name="墨迹 10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705480" y="4816800"/>
                <a:ext cx="5842080" cy="863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13838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400110"/>
            <a:ext cx="10515600" cy="6376610"/>
          </a:xfrm>
        </p:spPr>
        <p:txBody>
          <a:bodyPr/>
          <a:lstStyle/>
          <a:p>
            <a:r>
              <a:rPr lang="de-DE" altLang="zh-CN" sz="1400" b="1" dirty="0" smtClean="0"/>
              <a:t>public class ExampleActivity extends Activity {</a:t>
            </a:r>
            <a:br>
              <a:rPr lang="de-DE" altLang="zh-CN" sz="1400" b="1" dirty="0" smtClean="0"/>
            </a:br>
            <a:r>
              <a:rPr lang="de-DE" altLang="zh-CN" sz="1400" b="1" dirty="0" smtClean="0"/>
              <a:t>    @Override</a:t>
            </a:r>
            <a:br>
              <a:rPr lang="de-DE" altLang="zh-CN" sz="1400" b="1" dirty="0" smtClean="0"/>
            </a:br>
            <a:r>
              <a:rPr lang="de-DE" altLang="zh-CN" sz="1400" b="1" dirty="0" smtClean="0"/>
              <a:t>    public void </a:t>
            </a:r>
            <a:r>
              <a:rPr lang="de-DE" altLang="zh-CN" sz="1400" b="1" dirty="0" smtClean="0">
                <a:hlinkClick r:id="rId2"/>
              </a:rPr>
              <a:t>onCreate</a:t>
            </a:r>
            <a:r>
              <a:rPr lang="de-DE" altLang="zh-CN" sz="1400" b="1" dirty="0" smtClean="0"/>
              <a:t>(Bundle savedInstanceState) {</a:t>
            </a:r>
            <a:br>
              <a:rPr lang="de-DE" altLang="zh-CN" sz="1400" b="1" dirty="0" smtClean="0"/>
            </a:br>
            <a:r>
              <a:rPr lang="de-DE" altLang="zh-CN" sz="1400" b="1" dirty="0" smtClean="0"/>
              <a:t>        super.onCreate(savedInstanceState);</a:t>
            </a:r>
            <a:br>
              <a:rPr lang="de-DE" altLang="zh-CN" sz="1400" b="1" dirty="0" smtClean="0"/>
            </a:br>
            <a:r>
              <a:rPr lang="de-DE" altLang="zh-CN" sz="1400" b="1" dirty="0" smtClean="0"/>
              <a:t>        // The activity is being created.</a:t>
            </a:r>
            <a:br>
              <a:rPr lang="de-DE" altLang="zh-CN" sz="1400" b="1" dirty="0" smtClean="0"/>
            </a:br>
            <a:r>
              <a:rPr lang="de-DE" altLang="zh-CN" sz="1400" b="1" dirty="0" smtClean="0"/>
              <a:t>    }</a:t>
            </a:r>
            <a:br>
              <a:rPr lang="de-DE" altLang="zh-CN" sz="1400" b="1" dirty="0" smtClean="0"/>
            </a:br>
            <a:r>
              <a:rPr lang="de-DE" altLang="zh-CN" sz="1400" b="1" dirty="0" smtClean="0"/>
              <a:t>    @Override</a:t>
            </a:r>
            <a:br>
              <a:rPr lang="de-DE" altLang="zh-CN" sz="1400" b="1" dirty="0" smtClean="0"/>
            </a:br>
            <a:r>
              <a:rPr lang="de-DE" altLang="zh-CN" sz="1400" b="1" dirty="0" smtClean="0"/>
              <a:t>    protected void </a:t>
            </a:r>
            <a:r>
              <a:rPr lang="de-DE" altLang="zh-CN" sz="1400" b="1" dirty="0" smtClean="0">
                <a:hlinkClick r:id="rId3"/>
              </a:rPr>
              <a:t>onStart()</a:t>
            </a:r>
            <a:r>
              <a:rPr lang="de-DE" altLang="zh-CN" sz="1400" b="1" dirty="0" smtClean="0"/>
              <a:t> {</a:t>
            </a:r>
            <a:br>
              <a:rPr lang="de-DE" altLang="zh-CN" sz="1400" b="1" dirty="0" smtClean="0"/>
            </a:br>
            <a:r>
              <a:rPr lang="de-DE" altLang="zh-CN" sz="1400" b="1" dirty="0" smtClean="0"/>
              <a:t>        super.onStart();</a:t>
            </a:r>
            <a:br>
              <a:rPr lang="de-DE" altLang="zh-CN" sz="1400" b="1" dirty="0" smtClean="0"/>
            </a:br>
            <a:r>
              <a:rPr lang="de-DE" altLang="zh-CN" sz="1400" b="1" dirty="0" smtClean="0"/>
              <a:t>        // The activity is about to become visible.</a:t>
            </a:r>
            <a:br>
              <a:rPr lang="de-DE" altLang="zh-CN" sz="1400" b="1" dirty="0" smtClean="0"/>
            </a:br>
            <a:r>
              <a:rPr lang="de-DE" altLang="zh-CN" sz="1400" b="1" dirty="0" smtClean="0"/>
              <a:t>    }</a:t>
            </a:r>
            <a:br>
              <a:rPr lang="de-DE" altLang="zh-CN" sz="1400" b="1" dirty="0" smtClean="0"/>
            </a:br>
            <a:r>
              <a:rPr lang="de-DE" altLang="zh-CN" sz="1400" b="1" dirty="0" smtClean="0"/>
              <a:t>    @Override</a:t>
            </a:r>
            <a:br>
              <a:rPr lang="de-DE" altLang="zh-CN" sz="1400" b="1" dirty="0" smtClean="0"/>
            </a:br>
            <a:r>
              <a:rPr lang="de-DE" altLang="zh-CN" sz="1400" b="1" dirty="0" smtClean="0"/>
              <a:t>    protected void </a:t>
            </a:r>
            <a:r>
              <a:rPr lang="de-DE" altLang="zh-CN" sz="1400" b="1" dirty="0" smtClean="0">
                <a:hlinkClick r:id="rId4"/>
              </a:rPr>
              <a:t>onResume()</a:t>
            </a:r>
            <a:r>
              <a:rPr lang="de-DE" altLang="zh-CN" sz="1400" b="1" dirty="0" smtClean="0"/>
              <a:t> {</a:t>
            </a:r>
            <a:br>
              <a:rPr lang="de-DE" altLang="zh-CN" sz="1400" b="1" dirty="0" smtClean="0"/>
            </a:br>
            <a:r>
              <a:rPr lang="de-DE" altLang="zh-CN" sz="1400" b="1" dirty="0" smtClean="0"/>
              <a:t>        super.onResume();</a:t>
            </a:r>
            <a:br>
              <a:rPr lang="de-DE" altLang="zh-CN" sz="1400" b="1" dirty="0" smtClean="0"/>
            </a:br>
            <a:r>
              <a:rPr lang="de-DE" altLang="zh-CN" sz="1400" b="1" dirty="0" smtClean="0"/>
              <a:t>        // The activity has become visible (it is now "resumed").</a:t>
            </a:r>
            <a:br>
              <a:rPr lang="de-DE" altLang="zh-CN" sz="1400" b="1" dirty="0" smtClean="0"/>
            </a:br>
            <a:r>
              <a:rPr lang="de-DE" altLang="zh-CN" sz="1400" b="1" dirty="0" smtClean="0"/>
              <a:t>    }</a:t>
            </a:r>
            <a:br>
              <a:rPr lang="de-DE" altLang="zh-CN" sz="1400" b="1" dirty="0" smtClean="0"/>
            </a:br>
            <a:r>
              <a:rPr lang="de-DE" altLang="zh-CN" sz="1400" b="1" dirty="0" smtClean="0"/>
              <a:t>    @Override</a:t>
            </a:r>
            <a:br>
              <a:rPr lang="de-DE" altLang="zh-CN" sz="1400" b="1" dirty="0" smtClean="0"/>
            </a:br>
            <a:r>
              <a:rPr lang="de-DE" altLang="zh-CN" sz="1400" b="1" dirty="0" smtClean="0"/>
              <a:t>    protected void </a:t>
            </a:r>
            <a:r>
              <a:rPr lang="de-DE" altLang="zh-CN" sz="1400" b="1" dirty="0" smtClean="0">
                <a:hlinkClick r:id="rId5"/>
              </a:rPr>
              <a:t>onPause()</a:t>
            </a:r>
            <a:r>
              <a:rPr lang="de-DE" altLang="zh-CN" sz="1400" b="1" dirty="0" smtClean="0"/>
              <a:t> {</a:t>
            </a:r>
            <a:br>
              <a:rPr lang="de-DE" altLang="zh-CN" sz="1400" b="1" dirty="0" smtClean="0"/>
            </a:br>
            <a:r>
              <a:rPr lang="de-DE" altLang="zh-CN" sz="1400" b="1" dirty="0" smtClean="0"/>
              <a:t>        super.onPause();</a:t>
            </a:r>
            <a:br>
              <a:rPr lang="de-DE" altLang="zh-CN" sz="1400" b="1" dirty="0" smtClean="0"/>
            </a:br>
            <a:r>
              <a:rPr lang="de-DE" altLang="zh-CN" sz="1400" b="1" dirty="0" smtClean="0"/>
              <a:t>        // Another activity is taking focus (this activity is about to be "paused").</a:t>
            </a:r>
            <a:br>
              <a:rPr lang="de-DE" altLang="zh-CN" sz="1400" b="1" dirty="0" smtClean="0"/>
            </a:br>
            <a:r>
              <a:rPr lang="de-DE" altLang="zh-CN" sz="1400" b="1" dirty="0" smtClean="0"/>
              <a:t>    }</a:t>
            </a:r>
            <a:br>
              <a:rPr lang="de-DE" altLang="zh-CN" sz="1400" b="1" dirty="0" smtClean="0"/>
            </a:br>
            <a:r>
              <a:rPr lang="de-DE" altLang="zh-CN" sz="1400" b="1" dirty="0" smtClean="0"/>
              <a:t>    @Override</a:t>
            </a:r>
            <a:br>
              <a:rPr lang="de-DE" altLang="zh-CN" sz="1400" b="1" dirty="0" smtClean="0"/>
            </a:br>
            <a:r>
              <a:rPr lang="de-DE" altLang="zh-CN" sz="1400" b="1" dirty="0" smtClean="0"/>
              <a:t>    protected void </a:t>
            </a:r>
            <a:r>
              <a:rPr lang="de-DE" altLang="zh-CN" sz="1400" b="1" dirty="0" smtClean="0">
                <a:hlinkClick r:id="rId6"/>
              </a:rPr>
              <a:t>onStop()</a:t>
            </a:r>
            <a:r>
              <a:rPr lang="de-DE" altLang="zh-CN" sz="1400" b="1" dirty="0" smtClean="0"/>
              <a:t> {</a:t>
            </a:r>
            <a:br>
              <a:rPr lang="de-DE" altLang="zh-CN" sz="1400" b="1" dirty="0" smtClean="0"/>
            </a:br>
            <a:r>
              <a:rPr lang="de-DE" altLang="zh-CN" sz="1400" b="1" dirty="0" smtClean="0"/>
              <a:t>        super.onStop();</a:t>
            </a:r>
            <a:br>
              <a:rPr lang="de-DE" altLang="zh-CN" sz="1400" b="1" dirty="0" smtClean="0"/>
            </a:br>
            <a:r>
              <a:rPr lang="de-DE" altLang="zh-CN" sz="1400" b="1" dirty="0" smtClean="0"/>
              <a:t>        // The activity is no longer visible (it is now "stopped")</a:t>
            </a:r>
            <a:br>
              <a:rPr lang="de-DE" altLang="zh-CN" sz="1400" b="1" dirty="0" smtClean="0"/>
            </a:br>
            <a:r>
              <a:rPr lang="de-DE" altLang="zh-CN" sz="1400" b="1" dirty="0" smtClean="0"/>
              <a:t>    }</a:t>
            </a:r>
            <a:br>
              <a:rPr lang="de-DE" altLang="zh-CN" sz="1400" b="1" dirty="0" smtClean="0"/>
            </a:br>
            <a:r>
              <a:rPr lang="de-DE" altLang="zh-CN" sz="1400" b="1" dirty="0" smtClean="0"/>
              <a:t>    @Override</a:t>
            </a:r>
            <a:br>
              <a:rPr lang="de-DE" altLang="zh-CN" sz="1400" b="1" dirty="0" smtClean="0"/>
            </a:br>
            <a:r>
              <a:rPr lang="de-DE" altLang="zh-CN" sz="1400" b="1" dirty="0" smtClean="0"/>
              <a:t>    protected void </a:t>
            </a:r>
            <a:r>
              <a:rPr lang="de-DE" altLang="zh-CN" sz="1400" b="1" dirty="0" smtClean="0">
                <a:hlinkClick r:id="rId7"/>
              </a:rPr>
              <a:t>onDestroy()</a:t>
            </a:r>
            <a:r>
              <a:rPr lang="de-DE" altLang="zh-CN" sz="1400" b="1" dirty="0" smtClean="0"/>
              <a:t> {</a:t>
            </a:r>
            <a:br>
              <a:rPr lang="de-DE" altLang="zh-CN" sz="1400" b="1" dirty="0" smtClean="0"/>
            </a:br>
            <a:r>
              <a:rPr lang="de-DE" altLang="zh-CN" sz="1400" b="1" dirty="0" smtClean="0"/>
              <a:t>        super.onDestroy();</a:t>
            </a:r>
            <a:br>
              <a:rPr lang="de-DE" altLang="zh-CN" sz="1400" b="1" dirty="0" smtClean="0"/>
            </a:br>
            <a:r>
              <a:rPr lang="de-DE" altLang="zh-CN" sz="1400" b="1" dirty="0" smtClean="0"/>
              <a:t>        // The activity is about to be destroyed.</a:t>
            </a:r>
            <a:br>
              <a:rPr lang="de-DE" altLang="zh-CN" sz="1400" b="1" dirty="0" smtClean="0"/>
            </a:br>
            <a:r>
              <a:rPr lang="de-DE" altLang="zh-CN" sz="1400" b="1" dirty="0" smtClean="0"/>
              <a:t>    }</a:t>
            </a:r>
            <a:br>
              <a:rPr lang="de-DE" altLang="zh-CN" sz="1400" b="1" dirty="0" smtClean="0"/>
            </a:br>
            <a:r>
              <a:rPr lang="de-DE" altLang="zh-CN" sz="1400" b="1" dirty="0" smtClean="0"/>
              <a:t>}</a:t>
            </a:r>
            <a:endParaRPr kumimoji="1" lang="zh-CN" altLang="en-US" sz="1400" b="1" dirty="0"/>
          </a:p>
        </p:txBody>
      </p:sp>
      <p:sp>
        <p:nvSpPr>
          <p:cNvPr id="4" name="文本框 3"/>
          <p:cNvSpPr txBox="1"/>
          <p:nvPr/>
        </p:nvSpPr>
        <p:spPr>
          <a:xfrm>
            <a:off x="0" y="0"/>
            <a:ext cx="31183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 smtClean="0"/>
              <a:t>Activity </a:t>
            </a:r>
            <a:r>
              <a:rPr lang="zh-CN" altLang="en-US" sz="2000" dirty="0" smtClean="0"/>
              <a:t>生命</a:t>
            </a:r>
            <a:r>
              <a:rPr lang="zh-CN" altLang="en-US" sz="2000" dirty="0"/>
              <a:t>周期</a:t>
            </a:r>
            <a:r>
              <a:rPr lang="zh-CN" altLang="en-US" sz="2000" dirty="0" smtClean="0"/>
              <a:t>回调函数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862872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195004"/>
            <a:ext cx="10515600" cy="1325563"/>
          </a:xfrm>
        </p:spPr>
        <p:txBody>
          <a:bodyPr/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Android </a:t>
            </a:r>
            <a:r>
              <a:rPr lang="zh-CN" altLang="en-US" dirty="0" smtClean="0">
                <a:solidFill>
                  <a:schemeClr val="bg1"/>
                </a:solidFill>
              </a:rPr>
              <a:t>中的单位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520567"/>
            <a:ext cx="10515600" cy="4869600"/>
          </a:xfrm>
        </p:spPr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在</a:t>
            </a:r>
            <a:r>
              <a:rPr lang="en-US" altLang="zh-CN" dirty="0">
                <a:solidFill>
                  <a:schemeClr val="bg1"/>
                </a:solidFill>
              </a:rPr>
              <a:t>Android</a:t>
            </a:r>
            <a:r>
              <a:rPr lang="zh-CN" altLang="en-US" dirty="0">
                <a:solidFill>
                  <a:schemeClr val="bg1"/>
                </a:solidFill>
              </a:rPr>
              <a:t>中的</a:t>
            </a:r>
            <a:r>
              <a:rPr lang="en-US" altLang="zh-CN" dirty="0">
                <a:solidFill>
                  <a:schemeClr val="bg1"/>
                </a:solidFill>
              </a:rPr>
              <a:t>layout</a:t>
            </a:r>
            <a:r>
              <a:rPr lang="zh-CN" altLang="en-US" dirty="0">
                <a:solidFill>
                  <a:schemeClr val="bg1"/>
                </a:solidFill>
              </a:rPr>
              <a:t>文件中经常看到</a:t>
            </a:r>
            <a:r>
              <a:rPr lang="en-US" altLang="zh-CN" dirty="0">
                <a:solidFill>
                  <a:schemeClr val="bg1"/>
                </a:solidFill>
              </a:rPr>
              <a:t>dp</a:t>
            </a:r>
            <a:r>
              <a:rPr lang="zh-CN" altLang="en-US" dirty="0">
                <a:solidFill>
                  <a:schemeClr val="bg1"/>
                </a:solidFill>
              </a:rPr>
              <a:t>，发现是长度单位，后来查了一下相关内容，就记录一下</a:t>
            </a:r>
            <a:r>
              <a:rPr lang="zh-CN" altLang="en-US" dirty="0" smtClean="0">
                <a:solidFill>
                  <a:schemeClr val="bg1"/>
                </a:solidFill>
              </a:rPr>
              <a:t>：</a:t>
            </a:r>
            <a:endParaRPr lang="zh-CN" altLang="en-US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dip: device independent pixels(</a:t>
            </a:r>
            <a:r>
              <a:rPr lang="zh-CN" altLang="en-US" dirty="0">
                <a:solidFill>
                  <a:schemeClr val="bg1"/>
                </a:solidFill>
              </a:rPr>
              <a:t>设备独立像素</a:t>
            </a:r>
            <a:r>
              <a:rPr lang="en-US" altLang="zh-CN" dirty="0">
                <a:solidFill>
                  <a:schemeClr val="bg1"/>
                </a:solidFill>
              </a:rPr>
              <a:t>). </a:t>
            </a:r>
            <a:r>
              <a:rPr lang="zh-CN" altLang="en-US" dirty="0">
                <a:solidFill>
                  <a:schemeClr val="bg1"/>
                </a:solidFill>
              </a:rPr>
              <a:t>不同设备有不同的显示效果</a:t>
            </a:r>
            <a:r>
              <a:rPr lang="en-US" altLang="zh-CN" dirty="0">
                <a:solidFill>
                  <a:schemeClr val="bg1"/>
                </a:solidFill>
              </a:rPr>
              <a:t>,</a:t>
            </a:r>
            <a:r>
              <a:rPr lang="zh-CN" altLang="en-US" dirty="0">
                <a:solidFill>
                  <a:schemeClr val="bg1"/>
                </a:solidFill>
              </a:rPr>
              <a:t>这个和设备硬件有关，一般我们为了支持</a:t>
            </a:r>
            <a:r>
              <a:rPr lang="en-US" altLang="zh-CN" dirty="0">
                <a:solidFill>
                  <a:schemeClr val="bg1"/>
                </a:solidFill>
              </a:rPr>
              <a:t>WVGA</a:t>
            </a:r>
            <a:r>
              <a:rPr lang="zh-CN" altLang="en-US" dirty="0">
                <a:solidFill>
                  <a:schemeClr val="bg1"/>
                </a:solidFill>
              </a:rPr>
              <a:t>、</a:t>
            </a:r>
            <a:r>
              <a:rPr lang="en-US" altLang="zh-CN" dirty="0">
                <a:solidFill>
                  <a:schemeClr val="bg1"/>
                </a:solidFill>
              </a:rPr>
              <a:t>HVGA</a:t>
            </a:r>
            <a:r>
              <a:rPr lang="zh-CN" altLang="en-US" dirty="0">
                <a:solidFill>
                  <a:schemeClr val="bg1"/>
                </a:solidFill>
              </a:rPr>
              <a:t>和</a:t>
            </a:r>
            <a:r>
              <a:rPr lang="en-US" altLang="zh-CN" dirty="0">
                <a:solidFill>
                  <a:schemeClr val="bg1"/>
                </a:solidFill>
              </a:rPr>
              <a:t>QVGA </a:t>
            </a:r>
            <a:r>
              <a:rPr lang="zh-CN" altLang="en-US" dirty="0">
                <a:solidFill>
                  <a:schemeClr val="bg1"/>
                </a:solidFill>
              </a:rPr>
              <a:t>推荐使用这个，不依赖像素。 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dp: </a:t>
            </a:r>
            <a:r>
              <a:rPr lang="zh-CN" altLang="en-US" dirty="0">
                <a:solidFill>
                  <a:schemeClr val="bg1"/>
                </a:solidFill>
              </a:rPr>
              <a:t>就是</a:t>
            </a:r>
            <a:r>
              <a:rPr lang="en-US" altLang="zh-CN" dirty="0">
                <a:solidFill>
                  <a:schemeClr val="bg1"/>
                </a:solidFill>
              </a:rPr>
              <a:t>dip</a:t>
            </a:r>
          </a:p>
          <a:p>
            <a:r>
              <a:rPr lang="en-US" altLang="zh-CN" dirty="0" err="1">
                <a:solidFill>
                  <a:schemeClr val="bg1"/>
                </a:solidFill>
              </a:rPr>
              <a:t>px</a:t>
            </a:r>
            <a:r>
              <a:rPr lang="en-US" altLang="zh-CN" dirty="0">
                <a:solidFill>
                  <a:schemeClr val="bg1"/>
                </a:solidFill>
              </a:rPr>
              <a:t>: pixels(</a:t>
            </a:r>
            <a:r>
              <a:rPr lang="zh-CN" altLang="en-US" dirty="0">
                <a:solidFill>
                  <a:schemeClr val="bg1"/>
                </a:solidFill>
              </a:rPr>
              <a:t>像素</a:t>
            </a:r>
            <a:r>
              <a:rPr lang="en-US" altLang="zh-CN" dirty="0">
                <a:solidFill>
                  <a:schemeClr val="bg1"/>
                </a:solidFill>
              </a:rPr>
              <a:t>). </a:t>
            </a:r>
            <a:r>
              <a:rPr lang="zh-CN" altLang="en-US" dirty="0">
                <a:solidFill>
                  <a:schemeClr val="bg1"/>
                </a:solidFill>
              </a:rPr>
              <a:t>不同设备显示效果相同</a:t>
            </a:r>
          </a:p>
          <a:p>
            <a:r>
              <a:rPr lang="en-US" altLang="zh-CN" dirty="0" err="1">
                <a:solidFill>
                  <a:schemeClr val="bg1"/>
                </a:solidFill>
              </a:rPr>
              <a:t>pt</a:t>
            </a:r>
            <a:r>
              <a:rPr lang="en-US" altLang="zh-CN" dirty="0">
                <a:solidFill>
                  <a:schemeClr val="bg1"/>
                </a:solidFill>
              </a:rPr>
              <a:t>: point</a:t>
            </a:r>
            <a:r>
              <a:rPr lang="zh-CN" altLang="en-US" dirty="0">
                <a:solidFill>
                  <a:schemeClr val="bg1"/>
                </a:solidFill>
              </a:rPr>
              <a:t>，是一个标准的长度单位，</a:t>
            </a:r>
            <a:r>
              <a:rPr lang="en-US" altLang="zh-CN" dirty="0">
                <a:solidFill>
                  <a:schemeClr val="bg1"/>
                </a:solidFill>
              </a:rPr>
              <a:t>1pt</a:t>
            </a:r>
            <a:r>
              <a:rPr lang="zh-CN" altLang="en-US" dirty="0">
                <a:solidFill>
                  <a:schemeClr val="bg1"/>
                </a:solidFill>
              </a:rPr>
              <a:t>＝</a:t>
            </a:r>
            <a:r>
              <a:rPr lang="en-US" altLang="zh-CN" dirty="0">
                <a:solidFill>
                  <a:schemeClr val="bg1"/>
                </a:solidFill>
              </a:rPr>
              <a:t>1/72</a:t>
            </a:r>
            <a:r>
              <a:rPr lang="zh-CN" altLang="en-US" dirty="0">
                <a:solidFill>
                  <a:schemeClr val="bg1"/>
                </a:solidFill>
              </a:rPr>
              <a:t>英寸，用于印刷业，非常简单易用；</a:t>
            </a:r>
            <a:br>
              <a:rPr lang="zh-CN" altLang="en-US" dirty="0">
                <a:solidFill>
                  <a:schemeClr val="bg1"/>
                </a:solidFill>
              </a:rPr>
            </a:br>
            <a:r>
              <a:rPr lang="en-US" altLang="zh-CN" dirty="0" err="1">
                <a:solidFill>
                  <a:schemeClr val="bg1"/>
                </a:solidFill>
              </a:rPr>
              <a:t>sp</a:t>
            </a:r>
            <a:r>
              <a:rPr lang="en-US" altLang="zh-CN" dirty="0">
                <a:solidFill>
                  <a:schemeClr val="bg1"/>
                </a:solidFill>
              </a:rPr>
              <a:t>: scaled pixels(</a:t>
            </a:r>
            <a:r>
              <a:rPr lang="zh-CN" altLang="en-US" dirty="0">
                <a:solidFill>
                  <a:schemeClr val="bg1"/>
                </a:solidFill>
              </a:rPr>
              <a:t>放大像素</a:t>
            </a:r>
            <a:r>
              <a:rPr lang="en-US" altLang="zh-CN" dirty="0">
                <a:solidFill>
                  <a:schemeClr val="bg1"/>
                </a:solidFill>
              </a:rPr>
              <a:t>). </a:t>
            </a:r>
            <a:r>
              <a:rPr lang="zh-CN" altLang="en-US" dirty="0">
                <a:solidFill>
                  <a:schemeClr val="bg1"/>
                </a:solidFill>
              </a:rPr>
              <a:t>主要用于字体显示</a:t>
            </a:r>
            <a:r>
              <a:rPr lang="en-US" altLang="zh-CN" dirty="0">
                <a:solidFill>
                  <a:schemeClr val="bg1"/>
                </a:solidFill>
              </a:rPr>
              <a:t>best for </a:t>
            </a:r>
            <a:r>
              <a:rPr lang="en-US" altLang="zh-CN" dirty="0" err="1">
                <a:solidFill>
                  <a:schemeClr val="bg1"/>
                </a:solidFill>
              </a:rPr>
              <a:t>textsize</a:t>
            </a:r>
            <a:r>
              <a:rPr lang="zh-CN" altLang="en-US" dirty="0">
                <a:solidFill>
                  <a:schemeClr val="bg1"/>
                </a:solidFill>
              </a:rPr>
              <a:t>。文本最好使用</a:t>
            </a:r>
            <a:r>
              <a:rPr lang="zh-CN" altLang="en-US" dirty="0" smtClean="0">
                <a:solidFill>
                  <a:schemeClr val="bg1"/>
                </a:solidFill>
              </a:rPr>
              <a:t>这个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55935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3"/>
          <p:cNvSpPr>
            <a:spLocks noChangeArrowheads="1"/>
          </p:cNvSpPr>
          <p:nvPr/>
        </p:nvSpPr>
        <p:spPr bwMode="auto">
          <a:xfrm>
            <a:off x="0" y="563702"/>
            <a:ext cx="6608156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4000" dirty="0" smtClean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2.5.2 Adapter</a:t>
            </a:r>
            <a:r>
              <a:rPr lang="zh-CN" altLang="en-US" sz="4000" dirty="0" smtClean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接口及其实现类</a:t>
            </a:r>
            <a:endParaRPr lang="zh-CN" altLang="en-US" sz="4000" dirty="0">
              <a:solidFill>
                <a:schemeClr val="bg1"/>
              </a:solidFill>
              <a:latin typeface="Calibri" pitchFamily="34" charset="0"/>
              <a:ea typeface="方正大黑简体" pitchFamily="2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0" y="446088"/>
            <a:ext cx="33210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0" y="1271588"/>
            <a:ext cx="1159192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56"/>
          <p:cNvSpPr txBox="1">
            <a:spLocks noChangeArrowheads="1"/>
          </p:cNvSpPr>
          <p:nvPr/>
        </p:nvSpPr>
        <p:spPr bwMode="auto">
          <a:xfrm>
            <a:off x="354084" y="2017887"/>
            <a:ext cx="296696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000" dirty="0" smtClean="0">
                <a:solidFill>
                  <a:srgbClr val="FE5A3E"/>
                </a:solidFill>
                <a:latin typeface="微软雅黑" pitchFamily="34" charset="-122"/>
                <a:ea typeface="微软雅黑" pitchFamily="34" charset="-122"/>
              </a:rPr>
              <a:t>Adapter</a:t>
            </a:r>
            <a:r>
              <a:rPr lang="zh-CN" altLang="en-US" sz="2000" dirty="0" smtClean="0">
                <a:solidFill>
                  <a:srgbClr val="FE5A3E"/>
                </a:solidFill>
                <a:latin typeface="微软雅黑" pitchFamily="34" charset="-122"/>
                <a:ea typeface="微软雅黑" pitchFamily="34" charset="-122"/>
              </a:rPr>
              <a:t>常用的实现类：</a:t>
            </a:r>
            <a:endParaRPr lang="zh-CN" altLang="en-US" sz="2000" dirty="0">
              <a:solidFill>
                <a:srgbClr val="FE5A3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713726" y="2701079"/>
            <a:ext cx="10627374" cy="2658321"/>
            <a:chOff x="7204560" y="3196387"/>
            <a:chExt cx="4421050" cy="1025070"/>
          </a:xfrm>
        </p:grpSpPr>
        <p:sp>
          <p:nvSpPr>
            <p:cNvPr id="7" name="矩形 6"/>
            <p:cNvSpPr/>
            <p:nvPr/>
          </p:nvSpPr>
          <p:spPr bwMode="auto">
            <a:xfrm>
              <a:off x="7204560" y="3196387"/>
              <a:ext cx="4421050" cy="1025070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 bwMode="auto">
            <a:xfrm>
              <a:off x="7212182" y="3327019"/>
              <a:ext cx="4413428" cy="7409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 fontAlgn="auto">
                <a:spcBef>
                  <a:spcPts val="0"/>
                </a:spcBef>
                <a:spcAft>
                  <a:spcPts val="0"/>
                </a:spcAft>
                <a:buClr>
                  <a:schemeClr val="bg1"/>
                </a:buClr>
                <a:buFont typeface="Wingdings" panose="05000000000000000000" pitchFamily="2" charset="2"/>
                <a:buChar char="Ø"/>
                <a:defRPr/>
              </a:pPr>
              <a:r>
                <a:rPr lang="en-US" altLang="zh-CN" dirty="0" err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ArrayAdapter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：简单易用的</a:t>
              </a:r>
              <a:r>
                <a:rPr lang="en-US" altLang="zh-CN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Adapter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，通常用于将数组或</a:t>
              </a:r>
              <a:r>
                <a:rPr lang="en-US" altLang="zh-CN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List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集合的多个值包装成多个列表项。</a:t>
              </a:r>
              <a:endPara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chemeClr val="bg1"/>
                </a:buClr>
                <a:defRPr/>
              </a:pPr>
              <a:endPara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 fontAlgn="auto">
                <a:spcBef>
                  <a:spcPts val="0"/>
                </a:spcBef>
                <a:spcAft>
                  <a:spcPts val="0"/>
                </a:spcAft>
                <a:buClr>
                  <a:schemeClr val="bg1"/>
                </a:buClr>
                <a:buFont typeface="Wingdings" panose="05000000000000000000" pitchFamily="2" charset="2"/>
                <a:buChar char="Ø"/>
                <a:defRPr/>
              </a:pPr>
              <a:r>
                <a:rPr lang="en-US" altLang="zh-CN" dirty="0" err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SimpleAdapter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：并不简单、功能强大的</a:t>
              </a:r>
              <a:r>
                <a:rPr lang="en-US" altLang="zh-CN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Adapter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，可用于将</a:t>
              </a:r>
              <a:r>
                <a:rPr lang="en-US" altLang="zh-CN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List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集合的多个对象包装成多个列表项。</a:t>
              </a:r>
              <a:endPara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chemeClr val="bg1"/>
                </a:buClr>
                <a:defRPr/>
              </a:pPr>
              <a:endPara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 fontAlgn="auto">
                <a:spcBef>
                  <a:spcPts val="0"/>
                </a:spcBef>
                <a:spcAft>
                  <a:spcPts val="0"/>
                </a:spcAft>
                <a:buClr>
                  <a:schemeClr val="bg1"/>
                </a:buClr>
                <a:buFont typeface="Wingdings" panose="05000000000000000000" pitchFamily="2" charset="2"/>
                <a:buChar char="Ø"/>
                <a:defRPr/>
              </a:pPr>
              <a:r>
                <a:rPr lang="en-US" altLang="zh-CN" dirty="0" err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SimpleCursorAdapter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：与</a:t>
              </a:r>
              <a:r>
                <a:rPr lang="en-US" altLang="zh-CN" dirty="0" err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SimpleAdapter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基本相似，只是用于包装</a:t>
              </a:r>
              <a:r>
                <a:rPr lang="en-US" altLang="zh-CN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Cursor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提供的数据。</a:t>
              </a:r>
              <a:endPara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chemeClr val="bg1"/>
                </a:buClr>
                <a:defRPr/>
              </a:pPr>
              <a:endPara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 fontAlgn="auto">
                <a:spcBef>
                  <a:spcPts val="0"/>
                </a:spcBef>
                <a:spcAft>
                  <a:spcPts val="0"/>
                </a:spcAft>
                <a:buClr>
                  <a:schemeClr val="bg1"/>
                </a:buClr>
                <a:buFont typeface="Wingdings" panose="05000000000000000000" pitchFamily="2" charset="2"/>
                <a:buChar char="Ø"/>
                <a:defRPr/>
              </a:pPr>
              <a:r>
                <a:rPr lang="en-US" altLang="zh-CN" dirty="0" err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BaseAdapter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：通常用于被扩展。扩展</a:t>
              </a:r>
              <a:r>
                <a:rPr lang="en-US" altLang="zh-CN" dirty="0" err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BaseAdapter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可以对各列表项进行最大限度的定制。</a:t>
              </a:r>
              <a:endPara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01016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3"/>
          <p:cNvSpPr>
            <a:spLocks noChangeArrowheads="1"/>
          </p:cNvSpPr>
          <p:nvPr/>
        </p:nvSpPr>
        <p:spPr bwMode="auto">
          <a:xfrm>
            <a:off x="0" y="504895"/>
            <a:ext cx="800732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4000" dirty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2.5.3 </a:t>
            </a:r>
            <a:r>
              <a:rPr lang="zh-CN" altLang="en-US" sz="4000" dirty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自动完成文本框的功能与</a:t>
            </a:r>
            <a:r>
              <a:rPr lang="zh-CN" altLang="en-US" sz="4000" dirty="0" smtClean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用法</a:t>
            </a:r>
            <a:endParaRPr lang="en-US" altLang="zh-CN" sz="4000" dirty="0">
              <a:solidFill>
                <a:schemeClr val="bg1"/>
              </a:solidFill>
              <a:latin typeface="Calibri" pitchFamily="34" charset="0"/>
              <a:ea typeface="方正大黑简体" pitchFamily="2" charset="-122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0" y="446088"/>
            <a:ext cx="33210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0" y="1271588"/>
            <a:ext cx="1159192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7875" y="2544763"/>
            <a:ext cx="3676650" cy="3181350"/>
          </a:xfrm>
          <a:prstGeom prst="rect">
            <a:avLst/>
          </a:prstGeom>
        </p:spPr>
      </p:pic>
      <p:cxnSp>
        <p:nvCxnSpPr>
          <p:cNvPr id="13" name="直接连接符 12"/>
          <p:cNvCxnSpPr/>
          <p:nvPr/>
        </p:nvCxnSpPr>
        <p:spPr>
          <a:xfrm>
            <a:off x="6296025" y="1797050"/>
            <a:ext cx="0" cy="392906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33"/>
          <p:cNvSpPr txBox="1">
            <a:spLocks noChangeArrowheads="1"/>
          </p:cNvSpPr>
          <p:nvPr/>
        </p:nvSpPr>
        <p:spPr bwMode="auto">
          <a:xfrm>
            <a:off x="1500188" y="2327276"/>
            <a:ext cx="4533899" cy="25545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自动完成文本框（</a:t>
            </a:r>
            <a:r>
              <a:rPr lang="en-US" altLang="zh-CN" sz="1600" dirty="0" err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AutoCompleteTextView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）从</a:t>
            </a:r>
            <a:r>
              <a:rPr lang="en-US" altLang="zh-CN" sz="1600" dirty="0" err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EditText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派生而出，比普通编辑框多了一个功能：当用户输入一定字符后，自动完成文本框会显示一个下拉菜单，供用户从中选择，当用户选择某个菜单选项之后，</a:t>
            </a:r>
            <a:r>
              <a:rPr lang="en-US" altLang="zh-CN" sz="1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600" dirty="0" err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AutoCompleteTextView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按用户选择自动填写该文本框。</a:t>
            </a:r>
            <a:endParaRPr lang="en-US" altLang="zh-CN" sz="16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en-US" altLang="zh-CN" sz="16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1600" dirty="0" err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AutoCompleteTextView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还派生了一个子类：</a:t>
            </a:r>
            <a:endParaRPr lang="en-US" altLang="zh-CN" sz="16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1600" dirty="0" err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MultiAutoCompleteTextView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（允许输入多个提示项，多个提示项之间用分隔符分隔）。</a:t>
            </a:r>
            <a:endParaRPr lang="zh-CN" altLang="en-US" sz="16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3321050" y="5178425"/>
            <a:ext cx="2974975" cy="552450"/>
          </a:xfrm>
          <a:prstGeom prst="rect">
            <a:avLst/>
          </a:prstGeom>
          <a:solidFill>
            <a:srgbClr val="FE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 err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AutoCompleteTextView</a:t>
            </a:r>
            <a:endParaRPr lang="zh-CN" altLang="en-US" b="1" dirty="0"/>
          </a:p>
        </p:txBody>
      </p:sp>
      <p:sp>
        <p:nvSpPr>
          <p:cNvPr id="16" name="矩形 15"/>
          <p:cNvSpPr/>
          <p:nvPr/>
        </p:nvSpPr>
        <p:spPr>
          <a:xfrm>
            <a:off x="6296024" y="1792288"/>
            <a:ext cx="3101976" cy="552450"/>
          </a:xfrm>
          <a:prstGeom prst="rect">
            <a:avLst/>
          </a:prstGeom>
          <a:solidFill>
            <a:srgbClr val="FE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 dirty="0" smtClean="0"/>
              <a:t>案例</a:t>
            </a:r>
            <a:r>
              <a:rPr lang="zh-CN" altLang="en-US" sz="2800" dirty="0" smtClean="0"/>
              <a:t>：</a:t>
            </a:r>
            <a:r>
              <a:rPr lang="zh-CN" altLang="en-US" sz="2000" dirty="0" smtClean="0"/>
              <a:t>自动完成文本框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130798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3"/>
          <p:cNvSpPr>
            <a:spLocks noChangeArrowheads="1"/>
          </p:cNvSpPr>
          <p:nvPr/>
        </p:nvSpPr>
        <p:spPr bwMode="auto">
          <a:xfrm>
            <a:off x="0" y="504895"/>
            <a:ext cx="6583854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2.5.4  </a:t>
            </a:r>
            <a:r>
              <a:rPr lang="zh-CN" altLang="en-US" sz="4000" dirty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网格视图的功能与用法</a:t>
            </a:r>
            <a:endParaRPr lang="en-US" altLang="zh-CN" sz="4000" dirty="0">
              <a:solidFill>
                <a:schemeClr val="bg1"/>
              </a:solidFill>
              <a:latin typeface="Calibri" pitchFamily="34" charset="0"/>
              <a:ea typeface="方正大黑简体" pitchFamily="2" charset="-122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0" y="446088"/>
            <a:ext cx="33210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0" y="1271588"/>
            <a:ext cx="1159192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任意多边形 28"/>
          <p:cNvSpPr/>
          <p:nvPr/>
        </p:nvSpPr>
        <p:spPr bwMode="auto">
          <a:xfrm>
            <a:off x="536320" y="1993516"/>
            <a:ext cx="619125" cy="677862"/>
          </a:xfrm>
          <a:custGeom>
            <a:avLst/>
            <a:gdLst>
              <a:gd name="connsiteX0" fmla="*/ 464278 w 844464"/>
              <a:gd name="connsiteY0" fmla="*/ 0 h 924641"/>
              <a:gd name="connsiteX1" fmla="*/ 792572 w 844464"/>
              <a:gd name="connsiteY1" fmla="*/ 135984 h 924641"/>
              <a:gd name="connsiteX2" fmla="*/ 844464 w 844464"/>
              <a:gd name="connsiteY2" fmla="*/ 198877 h 924641"/>
              <a:gd name="connsiteX3" fmla="*/ 425444 w 844464"/>
              <a:gd name="connsiteY3" fmla="*/ 924641 h 924641"/>
              <a:gd name="connsiteX4" fmla="*/ 370710 w 844464"/>
              <a:gd name="connsiteY4" fmla="*/ 919124 h 924641"/>
              <a:gd name="connsiteX5" fmla="*/ 0 w 844464"/>
              <a:gd name="connsiteY5" fmla="*/ 464278 h 924641"/>
              <a:gd name="connsiteX6" fmla="*/ 464278 w 844464"/>
              <a:gd name="connsiteY6" fmla="*/ 0 h 924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44464" h="924641">
                <a:moveTo>
                  <a:pt x="464278" y="0"/>
                </a:moveTo>
                <a:cubicBezTo>
                  <a:pt x="592485" y="0"/>
                  <a:pt x="708555" y="51966"/>
                  <a:pt x="792572" y="135984"/>
                </a:cubicBezTo>
                <a:lnTo>
                  <a:pt x="844464" y="198877"/>
                </a:lnTo>
                <a:lnTo>
                  <a:pt x="425444" y="924641"/>
                </a:lnTo>
                <a:lnTo>
                  <a:pt x="370710" y="919124"/>
                </a:lnTo>
                <a:cubicBezTo>
                  <a:pt x="159146" y="875832"/>
                  <a:pt x="0" y="688640"/>
                  <a:pt x="0" y="464278"/>
                </a:cubicBezTo>
                <a:cubicBezTo>
                  <a:pt x="0" y="207864"/>
                  <a:pt x="207864" y="0"/>
                  <a:pt x="464278" y="0"/>
                </a:cubicBezTo>
                <a:close/>
              </a:path>
            </a:pathLst>
          </a:custGeom>
          <a:solidFill>
            <a:srgbClr val="FE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0" name="文本框 15"/>
          <p:cNvSpPr txBox="1">
            <a:spLocks noChangeArrowheads="1"/>
          </p:cNvSpPr>
          <p:nvPr/>
        </p:nvSpPr>
        <p:spPr bwMode="auto">
          <a:xfrm>
            <a:off x="660930" y="1828740"/>
            <a:ext cx="5320239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4400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a</a:t>
            </a:r>
            <a:r>
              <a:rPr lang="en-US" altLang="zh-CN" sz="2000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ndroid:stretchMode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属性支持如下几个属性值</a:t>
            </a:r>
            <a:r>
              <a:rPr lang="zh-CN" altLang="en-US" dirty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：</a:t>
            </a:r>
          </a:p>
        </p:txBody>
      </p:sp>
      <p:sp>
        <p:nvSpPr>
          <p:cNvPr id="31" name="矩形 30"/>
          <p:cNvSpPr/>
          <p:nvPr/>
        </p:nvSpPr>
        <p:spPr bwMode="auto">
          <a:xfrm>
            <a:off x="845883" y="2752824"/>
            <a:ext cx="5851016" cy="2632075"/>
          </a:xfrm>
          <a:prstGeom prst="rect">
            <a:avLst/>
          </a:prstGeom>
          <a:solidFill>
            <a:srgbClr val="FE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" name="文本框 14"/>
          <p:cNvSpPr txBox="1">
            <a:spLocks noChangeArrowheads="1"/>
          </p:cNvSpPr>
          <p:nvPr/>
        </p:nvSpPr>
        <p:spPr bwMode="auto">
          <a:xfrm>
            <a:off x="975529" y="2834089"/>
            <a:ext cx="5591724" cy="2308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NO_STRETCH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：不拉伸。</a:t>
            </a:r>
            <a:endParaRPr lang="en-US" altLang="zh-CN" dirty="0" smtClean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  <a:p>
            <a:endParaRPr lang="en-US" altLang="zh-CN" dirty="0" smtClean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STRETCH_SPACING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：仅拉伸元素之前的间距。</a:t>
            </a:r>
            <a:endParaRPr lang="en-US" altLang="zh-CN" dirty="0" smtClean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  <a:p>
            <a:endParaRPr lang="en-US" altLang="zh-CN" dirty="0" smtClean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STRETCH_SPACING_UNIFORM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：表格元素本身、元素</a:t>
            </a:r>
            <a:endParaRPr lang="en-US" altLang="zh-CN" dirty="0" smtClean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  <a:p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     之间的间距一起拉伸。</a:t>
            </a:r>
            <a:endParaRPr lang="en-US" altLang="zh-CN" dirty="0" smtClean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  <a:p>
            <a:endParaRPr lang="en-US" altLang="zh-CN" dirty="0" smtClean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STRETCH_COLUMN_WIDTH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：仅拉伸表格元素本身。</a:t>
            </a:r>
            <a:endParaRPr lang="en-US" altLang="zh-CN" dirty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</p:txBody>
      </p:sp>
      <p:sp>
        <p:nvSpPr>
          <p:cNvPr id="50" name="文本框 56"/>
          <p:cNvSpPr txBox="1">
            <a:spLocks noChangeArrowheads="1"/>
          </p:cNvSpPr>
          <p:nvPr/>
        </p:nvSpPr>
        <p:spPr bwMode="auto">
          <a:xfrm>
            <a:off x="7559675" y="1628685"/>
            <a:ext cx="3262432" cy="400110"/>
          </a:xfrm>
          <a:prstGeom prst="rect">
            <a:avLst/>
          </a:prstGeom>
          <a:solidFill>
            <a:srgbClr val="FE5A3E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案例：带预览的图片浏览器</a:t>
            </a:r>
            <a:endParaRPr lang="zh-CN" altLang="en-US" sz="2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51" name="图片 5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6378" y="2213460"/>
            <a:ext cx="3629025" cy="447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48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3"/>
          <p:cNvSpPr>
            <a:spLocks noChangeArrowheads="1"/>
          </p:cNvSpPr>
          <p:nvPr/>
        </p:nvSpPr>
        <p:spPr bwMode="auto">
          <a:xfrm>
            <a:off x="0" y="504895"/>
            <a:ext cx="5557932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2.5.5  </a:t>
            </a:r>
            <a:r>
              <a:rPr lang="zh-CN" altLang="en-US" sz="4000" dirty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可展开的</a:t>
            </a:r>
            <a:r>
              <a:rPr lang="zh-CN" altLang="en-US" sz="4000" dirty="0" smtClean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列表</a:t>
            </a:r>
            <a:r>
              <a:rPr lang="zh-CN" altLang="en-US" sz="4000" dirty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组件</a:t>
            </a:r>
            <a:endParaRPr lang="en-US" altLang="zh-CN" sz="4000" dirty="0">
              <a:solidFill>
                <a:schemeClr val="bg1"/>
              </a:solidFill>
              <a:latin typeface="Calibri" pitchFamily="34" charset="0"/>
              <a:ea typeface="方正大黑简体" pitchFamily="2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0" y="446088"/>
            <a:ext cx="33210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0" y="1271588"/>
            <a:ext cx="1159192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任意多边形 4"/>
          <p:cNvSpPr/>
          <p:nvPr/>
        </p:nvSpPr>
        <p:spPr bwMode="auto">
          <a:xfrm>
            <a:off x="536320" y="1993516"/>
            <a:ext cx="619125" cy="677862"/>
          </a:xfrm>
          <a:custGeom>
            <a:avLst/>
            <a:gdLst>
              <a:gd name="connsiteX0" fmla="*/ 464278 w 844464"/>
              <a:gd name="connsiteY0" fmla="*/ 0 h 924641"/>
              <a:gd name="connsiteX1" fmla="*/ 792572 w 844464"/>
              <a:gd name="connsiteY1" fmla="*/ 135984 h 924641"/>
              <a:gd name="connsiteX2" fmla="*/ 844464 w 844464"/>
              <a:gd name="connsiteY2" fmla="*/ 198877 h 924641"/>
              <a:gd name="connsiteX3" fmla="*/ 425444 w 844464"/>
              <a:gd name="connsiteY3" fmla="*/ 924641 h 924641"/>
              <a:gd name="connsiteX4" fmla="*/ 370710 w 844464"/>
              <a:gd name="connsiteY4" fmla="*/ 919124 h 924641"/>
              <a:gd name="connsiteX5" fmla="*/ 0 w 844464"/>
              <a:gd name="connsiteY5" fmla="*/ 464278 h 924641"/>
              <a:gd name="connsiteX6" fmla="*/ 464278 w 844464"/>
              <a:gd name="connsiteY6" fmla="*/ 0 h 924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44464" h="924641">
                <a:moveTo>
                  <a:pt x="464278" y="0"/>
                </a:moveTo>
                <a:cubicBezTo>
                  <a:pt x="592485" y="0"/>
                  <a:pt x="708555" y="51966"/>
                  <a:pt x="792572" y="135984"/>
                </a:cubicBezTo>
                <a:lnTo>
                  <a:pt x="844464" y="198877"/>
                </a:lnTo>
                <a:lnTo>
                  <a:pt x="425444" y="924641"/>
                </a:lnTo>
                <a:lnTo>
                  <a:pt x="370710" y="919124"/>
                </a:lnTo>
                <a:cubicBezTo>
                  <a:pt x="159146" y="875832"/>
                  <a:pt x="0" y="688640"/>
                  <a:pt x="0" y="464278"/>
                </a:cubicBezTo>
                <a:cubicBezTo>
                  <a:pt x="0" y="207864"/>
                  <a:pt x="207864" y="0"/>
                  <a:pt x="464278" y="0"/>
                </a:cubicBezTo>
                <a:close/>
              </a:path>
            </a:pathLst>
          </a:custGeom>
          <a:solidFill>
            <a:srgbClr val="FE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文本框 15"/>
          <p:cNvSpPr txBox="1">
            <a:spLocks noChangeArrowheads="1"/>
          </p:cNvSpPr>
          <p:nvPr/>
        </p:nvSpPr>
        <p:spPr bwMode="auto">
          <a:xfrm>
            <a:off x="975529" y="2222271"/>
            <a:ext cx="511422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实现</a:t>
            </a:r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ExpandableListAdapter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有如下三种常用方式：</a:t>
            </a:r>
            <a:endParaRPr lang="zh-CN" altLang="en-US" dirty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</p:txBody>
      </p:sp>
      <p:sp>
        <p:nvSpPr>
          <p:cNvPr id="7" name="矩形 6"/>
          <p:cNvSpPr/>
          <p:nvPr/>
        </p:nvSpPr>
        <p:spPr bwMode="auto">
          <a:xfrm>
            <a:off x="845883" y="2752824"/>
            <a:ext cx="5851016" cy="2632075"/>
          </a:xfrm>
          <a:prstGeom prst="rect">
            <a:avLst/>
          </a:prstGeom>
          <a:solidFill>
            <a:srgbClr val="FE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" name="文本框 14"/>
          <p:cNvSpPr txBox="1">
            <a:spLocks noChangeArrowheads="1"/>
          </p:cNvSpPr>
          <p:nvPr/>
        </p:nvSpPr>
        <p:spPr bwMode="auto">
          <a:xfrm>
            <a:off x="866614" y="2617961"/>
            <a:ext cx="5658280" cy="25853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en-US" altLang="zh-CN" dirty="0" smtClean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扩展</a:t>
            </a:r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BaseExpandableListAdapter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实现</a:t>
            </a:r>
            <a:endParaRPr lang="en-US" altLang="zh-CN" dirty="0" smtClean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  <a:p>
            <a:r>
              <a:rPr lang="en-US" altLang="zh-CN" dirty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 </a:t>
            </a:r>
            <a:r>
              <a:rPr lang="en-US" altLang="zh-CN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    </a:t>
            </a:r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ExpandableListAdapter</a:t>
            </a:r>
            <a:r>
              <a:rPr lang="en-US" altLang="zh-CN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 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。</a:t>
            </a:r>
            <a:endParaRPr lang="en-US" altLang="zh-CN" dirty="0" smtClean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  <a:p>
            <a:endParaRPr lang="en-US" altLang="zh-CN" dirty="0" smtClean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使用</a:t>
            </a:r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SimpleExpandableListAdapter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将两个</a:t>
            </a:r>
            <a:r>
              <a:rPr lang="en-US" altLang="zh-CN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List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集合包装</a:t>
            </a:r>
            <a:endParaRPr lang="en-US" altLang="zh-CN" dirty="0" smtClean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  <a:p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      成</a:t>
            </a:r>
            <a:r>
              <a:rPr lang="en-US" altLang="zh-CN" dirty="0" err="1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ExpandableListAdapter</a:t>
            </a:r>
            <a:r>
              <a:rPr lang="en-US" altLang="zh-CN" dirty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 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。</a:t>
            </a:r>
            <a:endParaRPr lang="en-US" altLang="zh-CN" dirty="0" smtClean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  <a:p>
            <a:endParaRPr lang="en-US" altLang="zh-CN" dirty="0" smtClean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使用</a:t>
            </a:r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SimpleCursorTreeAdapter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将</a:t>
            </a:r>
            <a:r>
              <a:rPr lang="en-US" altLang="zh-CN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Cursor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中的数据包装</a:t>
            </a:r>
            <a:endParaRPr lang="en-US" altLang="zh-CN" dirty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  <a:p>
            <a:r>
              <a:rPr lang="en-US" altLang="zh-CN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     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成</a:t>
            </a:r>
            <a:r>
              <a:rPr lang="en-US" altLang="zh-CN" dirty="0" err="1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SimpleCursorTreeAdapter</a:t>
            </a:r>
            <a:r>
              <a:rPr lang="en-US" altLang="zh-CN" dirty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 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。</a:t>
            </a:r>
            <a:endParaRPr lang="en-US" altLang="zh-CN" dirty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0" y="1704975"/>
            <a:ext cx="3657600" cy="49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505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3"/>
          <p:cNvSpPr>
            <a:spLocks noChangeArrowheads="1"/>
          </p:cNvSpPr>
          <p:nvPr/>
        </p:nvSpPr>
        <p:spPr bwMode="auto">
          <a:xfrm>
            <a:off x="-38100" y="525602"/>
            <a:ext cx="12386917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4000" dirty="0" smtClean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Spinner</a:t>
            </a:r>
            <a:r>
              <a:rPr lang="zh-CN" altLang="en-US" sz="4000" dirty="0" smtClean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、</a:t>
            </a:r>
            <a:r>
              <a:rPr lang="en-US" altLang="zh-CN" sz="4000" dirty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 </a:t>
            </a:r>
            <a:r>
              <a:rPr lang="en-US" altLang="zh-CN" sz="4000" dirty="0" err="1" smtClean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AdapterViewFlipper</a:t>
            </a:r>
            <a:r>
              <a:rPr lang="zh-CN" altLang="en-US" sz="4000" dirty="0" smtClean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、</a:t>
            </a:r>
            <a:r>
              <a:rPr lang="en-US" altLang="zh-CN" sz="4000" dirty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 </a:t>
            </a:r>
            <a:r>
              <a:rPr lang="en-US" altLang="zh-CN" sz="4000" dirty="0" err="1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StackView</a:t>
            </a:r>
            <a:r>
              <a:rPr lang="zh-CN" altLang="en-US" sz="4000" dirty="0" smtClean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的</a:t>
            </a:r>
            <a:r>
              <a:rPr lang="zh-CN" altLang="en-US" sz="4000" dirty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功能与用法</a:t>
            </a:r>
            <a:endParaRPr lang="en-US" altLang="zh-CN" sz="4000" dirty="0">
              <a:solidFill>
                <a:schemeClr val="bg1"/>
              </a:solidFill>
              <a:latin typeface="Calibri" pitchFamily="34" charset="0"/>
              <a:ea typeface="方正大黑简体" pitchFamily="2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0" y="446088"/>
            <a:ext cx="33210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0" y="1271588"/>
            <a:ext cx="1159192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2587" y="2110978"/>
            <a:ext cx="3496642" cy="460613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275" y="2110978"/>
            <a:ext cx="3600450" cy="21717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6091" y="2110978"/>
            <a:ext cx="3638550" cy="3667125"/>
          </a:xfrm>
          <a:prstGeom prst="rect">
            <a:avLst/>
          </a:prstGeom>
        </p:spPr>
      </p:pic>
      <p:sp>
        <p:nvSpPr>
          <p:cNvPr id="9" name="文本框 56"/>
          <p:cNvSpPr txBox="1">
            <a:spLocks noChangeArrowheads="1"/>
          </p:cNvSpPr>
          <p:nvPr/>
        </p:nvSpPr>
        <p:spPr bwMode="auto">
          <a:xfrm>
            <a:off x="307975" y="1529328"/>
            <a:ext cx="2236510" cy="400110"/>
          </a:xfrm>
          <a:prstGeom prst="rect">
            <a:avLst/>
          </a:prstGeom>
          <a:solidFill>
            <a:srgbClr val="FE5A3E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案例：</a:t>
            </a:r>
            <a:r>
              <a:rPr lang="zh-CN" altLang="en-US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让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用户选择</a:t>
            </a:r>
            <a:endParaRPr lang="zh-CN" altLang="en-US" sz="2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文本框 56"/>
          <p:cNvSpPr txBox="1">
            <a:spLocks noChangeArrowheads="1"/>
          </p:cNvSpPr>
          <p:nvPr/>
        </p:nvSpPr>
        <p:spPr bwMode="auto">
          <a:xfrm>
            <a:off x="4362587" y="1529328"/>
            <a:ext cx="3005951" cy="400110"/>
          </a:xfrm>
          <a:prstGeom prst="rect">
            <a:avLst/>
          </a:prstGeom>
          <a:solidFill>
            <a:srgbClr val="FE5A3E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案例：自动播放的图片库</a:t>
            </a:r>
            <a:endParaRPr lang="zh-CN" altLang="en-US" sz="2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" name="文本框 56"/>
          <p:cNvSpPr txBox="1">
            <a:spLocks noChangeArrowheads="1"/>
          </p:cNvSpPr>
          <p:nvPr/>
        </p:nvSpPr>
        <p:spPr bwMode="auto">
          <a:xfrm>
            <a:off x="8326091" y="1529328"/>
            <a:ext cx="2749471" cy="400110"/>
          </a:xfrm>
          <a:prstGeom prst="rect">
            <a:avLst/>
          </a:prstGeom>
          <a:solidFill>
            <a:srgbClr val="FE5A3E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案例：叠在一起的图片</a:t>
            </a:r>
            <a:endParaRPr lang="zh-CN" altLang="en-US" sz="2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36618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6"/>
          <p:cNvSpPr/>
          <p:nvPr/>
        </p:nvSpPr>
        <p:spPr>
          <a:xfrm>
            <a:off x="4127500" y="550863"/>
            <a:ext cx="3376613" cy="3375025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9600" dirty="0" smtClean="0"/>
              <a:t>2.6</a:t>
            </a:r>
            <a:endParaRPr lang="zh-CN" altLang="en-US" sz="9600" dirty="0"/>
          </a:p>
        </p:txBody>
      </p:sp>
      <p:sp>
        <p:nvSpPr>
          <p:cNvPr id="8" name="弦形 7"/>
          <p:cNvSpPr/>
          <p:nvPr/>
        </p:nvSpPr>
        <p:spPr>
          <a:xfrm rot="17100000">
            <a:off x="4106863" y="530225"/>
            <a:ext cx="3417888" cy="3417887"/>
          </a:xfrm>
          <a:prstGeom prst="chord">
            <a:avLst>
              <a:gd name="adj1" fmla="val 8633478"/>
              <a:gd name="adj2" fmla="val 16200000"/>
            </a:avLst>
          </a:prstGeom>
          <a:solidFill>
            <a:srgbClr val="FFFF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cxnSp>
        <p:nvCxnSpPr>
          <p:cNvPr id="10" name="直接连接符 9"/>
          <p:cNvCxnSpPr/>
          <p:nvPr/>
        </p:nvCxnSpPr>
        <p:spPr>
          <a:xfrm>
            <a:off x="3517900" y="1239838"/>
            <a:ext cx="3595688" cy="3211512"/>
          </a:xfrm>
          <a:prstGeom prst="line">
            <a:avLst/>
          </a:prstGeom>
          <a:ln>
            <a:solidFill>
              <a:srgbClr val="FE5A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700" name="文本框 12"/>
          <p:cNvSpPr txBox="1">
            <a:spLocks noChangeArrowheads="1"/>
          </p:cNvSpPr>
          <p:nvPr/>
        </p:nvSpPr>
        <p:spPr bwMode="auto">
          <a:xfrm>
            <a:off x="1540498" y="4714043"/>
            <a:ext cx="9110186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第</a:t>
            </a:r>
            <a:r>
              <a:rPr lang="en-US" altLang="zh-CN" sz="4800" dirty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5</a:t>
            </a:r>
            <a:r>
              <a:rPr lang="zh-CN" altLang="en-US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组</a:t>
            </a:r>
            <a:r>
              <a:rPr lang="en-US" altLang="zh-CN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UI</a:t>
            </a:r>
            <a:r>
              <a:rPr lang="zh-CN" altLang="en-US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组件</a:t>
            </a:r>
            <a:r>
              <a:rPr lang="en-US" altLang="zh-CN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:</a:t>
            </a:r>
            <a:r>
              <a:rPr lang="en-US" altLang="zh-CN" sz="4800" dirty="0" err="1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ProgressBar</a:t>
            </a:r>
            <a:r>
              <a:rPr lang="zh-CN" altLang="en-US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及子类</a:t>
            </a:r>
            <a:endParaRPr lang="zh-CN" altLang="en-US" sz="4800" dirty="0">
              <a:solidFill>
                <a:schemeClr val="bg1"/>
              </a:solidFill>
              <a:latin typeface="方正大黑简体" pitchFamily="2" charset="-122"/>
              <a:ea typeface="方正大黑简体" pitchFamily="2" charset="-122"/>
            </a:endParaRPr>
          </a:p>
        </p:txBody>
      </p:sp>
      <p:cxnSp>
        <p:nvCxnSpPr>
          <p:cNvPr id="14" name="直接连接符 13"/>
          <p:cNvCxnSpPr/>
          <p:nvPr/>
        </p:nvCxnSpPr>
        <p:spPr>
          <a:xfrm flipV="1">
            <a:off x="931478" y="5157788"/>
            <a:ext cx="744445" cy="1905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10515259" y="5176838"/>
            <a:ext cx="74444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2246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/>
          <p:cNvSpPr/>
          <p:nvPr/>
        </p:nvSpPr>
        <p:spPr>
          <a:xfrm>
            <a:off x="635000" y="366713"/>
            <a:ext cx="11557000" cy="1476375"/>
          </a:xfrm>
          <a:prstGeom prst="rect">
            <a:avLst/>
          </a:prstGeom>
          <a:solidFill>
            <a:srgbClr val="FFFF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cxnSp>
        <p:nvCxnSpPr>
          <p:cNvPr id="4" name="直接连接符 3"/>
          <p:cNvCxnSpPr/>
          <p:nvPr/>
        </p:nvCxnSpPr>
        <p:spPr>
          <a:xfrm>
            <a:off x="635000" y="-120650"/>
            <a:ext cx="0" cy="203041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657225" y="4827588"/>
            <a:ext cx="0" cy="203041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252" name="文本框 6"/>
          <p:cNvSpPr txBox="1">
            <a:spLocks noChangeArrowheads="1"/>
          </p:cNvSpPr>
          <p:nvPr/>
        </p:nvSpPr>
        <p:spPr bwMode="auto">
          <a:xfrm>
            <a:off x="214182" y="2519730"/>
            <a:ext cx="800219" cy="1631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eaVert" wrap="none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进度条</a:t>
            </a:r>
          </a:p>
        </p:txBody>
      </p:sp>
      <p:grpSp>
        <p:nvGrpSpPr>
          <p:cNvPr id="53253" name="组合 2"/>
          <p:cNvGrpSpPr>
            <a:grpSpLocks/>
          </p:cNvGrpSpPr>
          <p:nvPr/>
        </p:nvGrpSpPr>
        <p:grpSpPr bwMode="auto">
          <a:xfrm>
            <a:off x="1981200" y="2547938"/>
            <a:ext cx="9126538" cy="3790950"/>
            <a:chOff x="1995202" y="2189537"/>
            <a:chExt cx="9125516" cy="3791041"/>
          </a:xfrm>
        </p:grpSpPr>
        <p:grpSp>
          <p:nvGrpSpPr>
            <p:cNvPr id="53255" name="组合 7"/>
            <p:cNvGrpSpPr>
              <a:grpSpLocks/>
            </p:cNvGrpSpPr>
            <p:nvPr/>
          </p:nvGrpSpPr>
          <p:grpSpPr bwMode="auto">
            <a:xfrm>
              <a:off x="1995202" y="2591917"/>
              <a:ext cx="9125516" cy="3388661"/>
              <a:chOff x="1126184" y="2699494"/>
              <a:chExt cx="9125516" cy="3388661"/>
            </a:xfrm>
          </p:grpSpPr>
          <p:sp>
            <p:nvSpPr>
              <p:cNvPr id="21" name="椭圆 20"/>
              <p:cNvSpPr/>
              <p:nvPr/>
            </p:nvSpPr>
            <p:spPr>
              <a:xfrm>
                <a:off x="1126184" y="2698761"/>
                <a:ext cx="3388933" cy="3389394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22" name="椭圆 21"/>
              <p:cNvSpPr/>
              <p:nvPr/>
            </p:nvSpPr>
            <p:spPr>
              <a:xfrm>
                <a:off x="4002412" y="2698761"/>
                <a:ext cx="3388933" cy="3389394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b="1" dirty="0"/>
              </a:p>
            </p:txBody>
          </p:sp>
          <p:sp>
            <p:nvSpPr>
              <p:cNvPr id="23" name="椭圆 22"/>
              <p:cNvSpPr/>
              <p:nvPr/>
            </p:nvSpPr>
            <p:spPr>
              <a:xfrm>
                <a:off x="6862767" y="2698761"/>
                <a:ext cx="3388933" cy="3389394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  <p:sp>
          <p:nvSpPr>
            <p:cNvPr id="53256" name="文本框 12"/>
            <p:cNvSpPr txBox="1">
              <a:spLocks noChangeArrowheads="1"/>
            </p:cNvSpPr>
            <p:nvPr/>
          </p:nvSpPr>
          <p:spPr bwMode="auto">
            <a:xfrm>
              <a:off x="2523781" y="3811081"/>
              <a:ext cx="2205168" cy="120035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zh-CN" altLang="en-US" dirty="0" smtClean="0">
                  <a:solidFill>
                    <a:schemeClr val="bg1"/>
                  </a:solidFill>
                  <a:latin typeface="Calibri" pitchFamily="34" charset="0"/>
                  <a:ea typeface="微软雅黑" pitchFamily="34" charset="-122"/>
                </a:rPr>
                <a:t>支持多种风格的进度条，通过</a:t>
              </a:r>
              <a:r>
                <a:rPr lang="en-US" altLang="zh-CN" dirty="0" smtClean="0">
                  <a:solidFill>
                    <a:schemeClr val="bg1"/>
                  </a:solidFill>
                  <a:latin typeface="Calibri" pitchFamily="34" charset="0"/>
                  <a:ea typeface="微软雅黑" pitchFamily="34" charset="-122"/>
                </a:rPr>
                <a:t>style</a:t>
              </a:r>
              <a:r>
                <a:rPr lang="zh-CN" altLang="en-US" dirty="0" smtClean="0">
                  <a:solidFill>
                    <a:schemeClr val="bg1"/>
                  </a:solidFill>
                  <a:latin typeface="Calibri" pitchFamily="34" charset="0"/>
                  <a:ea typeface="微软雅黑" pitchFamily="34" charset="-122"/>
                </a:rPr>
                <a:t>属性可以为</a:t>
              </a:r>
              <a:r>
                <a:rPr lang="en-US" altLang="zh-CN" dirty="0" err="1" smtClean="0">
                  <a:solidFill>
                    <a:schemeClr val="bg1"/>
                  </a:solidFill>
                  <a:latin typeface="Calibri" pitchFamily="34" charset="0"/>
                  <a:ea typeface="微软雅黑" pitchFamily="34" charset="-122"/>
                </a:rPr>
                <a:t>ProgressBar</a:t>
              </a:r>
              <a:r>
                <a:rPr lang="zh-CN" altLang="en-US" dirty="0" smtClean="0">
                  <a:solidFill>
                    <a:schemeClr val="bg1"/>
                  </a:solidFill>
                  <a:latin typeface="Calibri" pitchFamily="34" charset="0"/>
                  <a:ea typeface="微软雅黑" pitchFamily="34" charset="-122"/>
                </a:rPr>
                <a:t>指定风格。</a:t>
              </a:r>
              <a:endParaRPr lang="zh-CN" altLang="en-US" dirty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endParaRPr>
            </a:p>
          </p:txBody>
        </p:sp>
        <p:sp>
          <p:nvSpPr>
            <p:cNvPr id="53257" name="文本框 14"/>
            <p:cNvSpPr txBox="1">
              <a:spLocks noChangeArrowheads="1"/>
            </p:cNvSpPr>
            <p:nvPr/>
          </p:nvSpPr>
          <p:spPr bwMode="auto">
            <a:xfrm>
              <a:off x="5526617" y="3688258"/>
              <a:ext cx="2108890" cy="14773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zh-CN" altLang="en-US" dirty="0" smtClean="0">
                  <a:solidFill>
                    <a:schemeClr val="bg1"/>
                  </a:solidFill>
                  <a:latin typeface="Calibri" pitchFamily="34" charset="0"/>
                  <a:ea typeface="微软雅黑" pitchFamily="34" charset="-122"/>
                </a:rPr>
                <a:t>允许用户改变拖动条滑块来改变值，也可以用</a:t>
              </a:r>
              <a:r>
                <a:rPr lang="en-US" altLang="zh-CN" dirty="0" err="1" smtClean="0">
                  <a:solidFill>
                    <a:schemeClr val="bg1"/>
                  </a:solidFill>
                  <a:latin typeface="Calibri" pitchFamily="34" charset="0"/>
                  <a:ea typeface="微软雅黑" pitchFamily="34" charset="-122"/>
                </a:rPr>
                <a:t>android:thumb</a:t>
              </a:r>
              <a:r>
                <a:rPr lang="zh-CN" altLang="en-US" dirty="0" smtClean="0">
                  <a:solidFill>
                    <a:schemeClr val="bg1"/>
                  </a:solidFill>
                  <a:latin typeface="Calibri" pitchFamily="34" charset="0"/>
                  <a:ea typeface="微软雅黑" pitchFamily="34" charset="-122"/>
                </a:rPr>
                <a:t>自定义滑块的外观。</a:t>
              </a:r>
              <a:endParaRPr lang="zh-CN" altLang="en-US" dirty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endParaRPr>
            </a:p>
          </p:txBody>
        </p:sp>
        <p:sp>
          <p:nvSpPr>
            <p:cNvPr id="53258" name="文本框 16"/>
            <p:cNvSpPr txBox="1">
              <a:spLocks noChangeArrowheads="1"/>
            </p:cNvSpPr>
            <p:nvPr/>
          </p:nvSpPr>
          <p:spPr bwMode="auto">
            <a:xfrm>
              <a:off x="8402844" y="3672578"/>
              <a:ext cx="2206164" cy="14773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zh-CN" altLang="en-US" dirty="0" smtClean="0">
                  <a:solidFill>
                    <a:schemeClr val="bg1"/>
                  </a:solidFill>
                  <a:latin typeface="Calibri" pitchFamily="34" charset="0"/>
                  <a:ea typeface="微软雅黑" pitchFamily="34" charset="-122"/>
                </a:rPr>
                <a:t>通过星星来表示进度，为</a:t>
              </a:r>
              <a:r>
                <a:rPr lang="en-US" altLang="zh-CN" dirty="0" err="1" smtClean="0">
                  <a:solidFill>
                    <a:schemeClr val="bg1"/>
                  </a:solidFill>
                  <a:latin typeface="Calibri" pitchFamily="34" charset="0"/>
                  <a:ea typeface="微软雅黑" pitchFamily="34" charset="-122"/>
                </a:rPr>
                <a:t>RatingBar</a:t>
              </a:r>
              <a:r>
                <a:rPr lang="zh-CN" altLang="en-US" dirty="0" smtClean="0">
                  <a:solidFill>
                    <a:schemeClr val="bg1"/>
                  </a:solidFill>
                  <a:latin typeface="Calibri" pitchFamily="34" charset="0"/>
                  <a:ea typeface="微软雅黑" pitchFamily="34" charset="-122"/>
                </a:rPr>
                <a:t>绑定事件监听器，即可监听星级评分条的星级改变。</a:t>
              </a:r>
              <a:endParaRPr lang="zh-CN" altLang="en-US" dirty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endParaRPr>
            </a:p>
          </p:txBody>
        </p:sp>
        <p:grpSp>
          <p:nvGrpSpPr>
            <p:cNvPr id="53259" name="组合 1"/>
            <p:cNvGrpSpPr>
              <a:grpSpLocks/>
            </p:cNvGrpSpPr>
            <p:nvPr/>
          </p:nvGrpSpPr>
          <p:grpSpPr bwMode="auto">
            <a:xfrm>
              <a:off x="2098378" y="2189537"/>
              <a:ext cx="7154359" cy="1182715"/>
              <a:chOff x="2173641" y="2481107"/>
              <a:chExt cx="7154359" cy="1182715"/>
            </a:xfrm>
          </p:grpSpPr>
          <p:sp>
            <p:nvSpPr>
              <p:cNvPr id="9" name="椭圆 8"/>
              <p:cNvSpPr/>
              <p:nvPr/>
            </p:nvSpPr>
            <p:spPr>
              <a:xfrm>
                <a:off x="8102289" y="2495394"/>
                <a:ext cx="1158745" cy="1158902"/>
              </a:xfrm>
              <a:prstGeom prst="ellipse">
                <a:avLst/>
              </a:prstGeom>
              <a:solidFill>
                <a:srgbClr val="FE5A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0" name="椭圆 9"/>
              <p:cNvSpPr/>
              <p:nvPr/>
            </p:nvSpPr>
            <p:spPr>
              <a:xfrm>
                <a:off x="5126061" y="2481107"/>
                <a:ext cx="1158745" cy="1158902"/>
              </a:xfrm>
              <a:prstGeom prst="ellipse">
                <a:avLst/>
              </a:prstGeom>
              <a:solidFill>
                <a:srgbClr val="FE5A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1" name="椭圆 10"/>
              <p:cNvSpPr/>
              <p:nvPr/>
            </p:nvSpPr>
            <p:spPr>
              <a:xfrm>
                <a:off x="2173641" y="2504920"/>
                <a:ext cx="1158745" cy="1158902"/>
              </a:xfrm>
              <a:prstGeom prst="ellipse">
                <a:avLst/>
              </a:prstGeom>
              <a:solidFill>
                <a:srgbClr val="FE5A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53263" name="文本框 11"/>
              <p:cNvSpPr txBox="1">
                <a:spLocks noChangeArrowheads="1"/>
              </p:cNvSpPr>
              <p:nvPr/>
            </p:nvSpPr>
            <p:spPr bwMode="auto">
              <a:xfrm>
                <a:off x="2251268" y="2705454"/>
                <a:ext cx="1092228" cy="7079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zh-CN" sz="2000" b="1" dirty="0" smtClean="0">
                    <a:solidFill>
                      <a:schemeClr val="bg1"/>
                    </a:solidFill>
                    <a:latin typeface="Calibri" pitchFamily="34" charset="0"/>
                    <a:ea typeface="微软雅黑" pitchFamily="34" charset="-122"/>
                  </a:rPr>
                  <a:t>Progress</a:t>
                </a:r>
              </a:p>
              <a:p>
                <a:r>
                  <a:rPr lang="en-US" altLang="zh-CN" sz="2000" b="1" dirty="0" smtClean="0">
                    <a:solidFill>
                      <a:schemeClr val="bg1"/>
                    </a:solidFill>
                    <a:latin typeface="Calibri" pitchFamily="34" charset="0"/>
                    <a:ea typeface="微软雅黑" pitchFamily="34" charset="-122"/>
                  </a:rPr>
                  <a:t>Bar</a:t>
                </a:r>
                <a:endParaRPr lang="zh-CN" altLang="en-US" sz="3600" b="1" dirty="0">
                  <a:solidFill>
                    <a:schemeClr val="bg1"/>
                  </a:solidFill>
                  <a:latin typeface="Calibri" pitchFamily="34" charset="0"/>
                  <a:ea typeface="微软雅黑" pitchFamily="34" charset="-122"/>
                </a:endParaRPr>
              </a:p>
            </p:txBody>
          </p:sp>
          <p:sp>
            <p:nvSpPr>
              <p:cNvPr id="53264" name="文本框 13"/>
              <p:cNvSpPr txBox="1">
                <a:spLocks noChangeArrowheads="1"/>
              </p:cNvSpPr>
              <p:nvPr/>
            </p:nvSpPr>
            <p:spPr bwMode="auto">
              <a:xfrm>
                <a:off x="5191063" y="2800653"/>
                <a:ext cx="1051773" cy="40011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zh-CN" sz="2000" b="1" dirty="0" err="1" smtClean="0">
                    <a:solidFill>
                      <a:schemeClr val="bg1"/>
                    </a:solidFill>
                    <a:latin typeface="Calibri" pitchFamily="34" charset="0"/>
                    <a:ea typeface="微软雅黑" pitchFamily="34" charset="-122"/>
                  </a:rPr>
                  <a:t>SeekBar</a:t>
                </a:r>
                <a:endParaRPr lang="zh-CN" altLang="en-US" sz="4000" b="1" dirty="0">
                  <a:solidFill>
                    <a:schemeClr val="bg1"/>
                  </a:solidFill>
                  <a:latin typeface="Calibri" pitchFamily="34" charset="0"/>
                  <a:ea typeface="微软雅黑" pitchFamily="34" charset="-122"/>
                </a:endParaRPr>
              </a:p>
            </p:txBody>
          </p:sp>
          <p:sp>
            <p:nvSpPr>
              <p:cNvPr id="53265" name="文本框 15"/>
              <p:cNvSpPr txBox="1">
                <a:spLocks noChangeArrowheads="1"/>
              </p:cNvSpPr>
              <p:nvPr/>
            </p:nvSpPr>
            <p:spPr bwMode="auto">
              <a:xfrm>
                <a:off x="8102289" y="2800653"/>
                <a:ext cx="1225711" cy="40011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zh-CN" sz="2000" b="1" dirty="0" err="1" smtClean="0">
                    <a:solidFill>
                      <a:schemeClr val="bg1"/>
                    </a:solidFill>
                    <a:latin typeface="Calibri" pitchFamily="34" charset="0"/>
                    <a:ea typeface="微软雅黑" pitchFamily="34" charset="-122"/>
                  </a:rPr>
                  <a:t>RatingBar</a:t>
                </a:r>
                <a:endParaRPr lang="zh-CN" altLang="en-US" sz="2000" b="1" dirty="0">
                  <a:solidFill>
                    <a:schemeClr val="bg1"/>
                  </a:solidFill>
                  <a:latin typeface="Calibri" pitchFamily="34" charset="0"/>
                  <a:ea typeface="微软雅黑" pitchFamily="34" charset="-122"/>
                </a:endParaRPr>
              </a:p>
            </p:txBody>
          </p:sp>
          <p:sp>
            <p:nvSpPr>
              <p:cNvPr id="18" name="弦形 17"/>
              <p:cNvSpPr/>
              <p:nvPr/>
            </p:nvSpPr>
            <p:spPr>
              <a:xfrm>
                <a:off x="2173641" y="2481107"/>
                <a:ext cx="1171444" cy="1173190"/>
              </a:xfrm>
              <a:prstGeom prst="chord">
                <a:avLst>
                  <a:gd name="adj1" fmla="val 5382386"/>
                  <a:gd name="adj2" fmla="val 16200000"/>
                </a:avLst>
              </a:pr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9" name="弦形 18"/>
              <p:cNvSpPr/>
              <p:nvPr/>
            </p:nvSpPr>
            <p:spPr>
              <a:xfrm rot="5400000">
                <a:off x="5137094" y="2484359"/>
                <a:ext cx="1147789" cy="1147635"/>
              </a:xfrm>
              <a:prstGeom prst="chord">
                <a:avLst>
                  <a:gd name="adj1" fmla="val 5382386"/>
                  <a:gd name="adj2" fmla="val 16200000"/>
                </a:avLst>
              </a:pr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20" name="弦形 19"/>
              <p:cNvSpPr/>
              <p:nvPr/>
            </p:nvSpPr>
            <p:spPr>
              <a:xfrm rot="10800000">
                <a:off x="8102289" y="2490632"/>
                <a:ext cx="1173032" cy="1173190"/>
              </a:xfrm>
              <a:prstGeom prst="chord">
                <a:avLst>
                  <a:gd name="adj1" fmla="val 5382386"/>
                  <a:gd name="adj2" fmla="val 16200000"/>
                </a:avLst>
              </a:pr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</p:grpSp>
      <p:sp>
        <p:nvSpPr>
          <p:cNvPr id="53254" name="文本框 23"/>
          <p:cNvSpPr txBox="1">
            <a:spLocks noChangeArrowheads="1"/>
          </p:cNvSpPr>
          <p:nvPr/>
        </p:nvSpPr>
        <p:spPr bwMode="auto">
          <a:xfrm>
            <a:off x="1398588" y="782638"/>
            <a:ext cx="9977437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ProgressBar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本身代表了进度条组件，它还派生了两个常用的组件：</a:t>
            </a:r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SeekBar</a:t>
            </a:r>
            <a:r>
              <a:rPr lang="en-US" altLang="zh-CN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 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和 </a:t>
            </a:r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RatingBar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，它们在用法上相似，只是显示界面有一定的区别。</a:t>
            </a:r>
            <a:endParaRPr lang="zh-CN" altLang="en-US" dirty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1437" y="1285875"/>
            <a:ext cx="3667125" cy="527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328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6"/>
          <p:cNvSpPr/>
          <p:nvPr/>
        </p:nvSpPr>
        <p:spPr>
          <a:xfrm>
            <a:off x="4127500" y="550863"/>
            <a:ext cx="3376613" cy="3375025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9600" dirty="0" smtClean="0"/>
              <a:t>2.7</a:t>
            </a:r>
            <a:endParaRPr lang="zh-CN" altLang="en-US" sz="9600" dirty="0"/>
          </a:p>
        </p:txBody>
      </p:sp>
      <p:sp>
        <p:nvSpPr>
          <p:cNvPr id="8" name="弦形 7"/>
          <p:cNvSpPr/>
          <p:nvPr/>
        </p:nvSpPr>
        <p:spPr>
          <a:xfrm rot="17100000">
            <a:off x="4106863" y="530225"/>
            <a:ext cx="3417888" cy="3417887"/>
          </a:xfrm>
          <a:prstGeom prst="chord">
            <a:avLst>
              <a:gd name="adj1" fmla="val 8633478"/>
              <a:gd name="adj2" fmla="val 16200000"/>
            </a:avLst>
          </a:prstGeom>
          <a:solidFill>
            <a:srgbClr val="FFFF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cxnSp>
        <p:nvCxnSpPr>
          <p:cNvPr id="10" name="直接连接符 9"/>
          <p:cNvCxnSpPr/>
          <p:nvPr/>
        </p:nvCxnSpPr>
        <p:spPr>
          <a:xfrm>
            <a:off x="3517900" y="1239838"/>
            <a:ext cx="3595688" cy="3211512"/>
          </a:xfrm>
          <a:prstGeom prst="line">
            <a:avLst/>
          </a:prstGeom>
          <a:ln>
            <a:solidFill>
              <a:srgbClr val="FE5A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700" name="文本框 12"/>
          <p:cNvSpPr txBox="1">
            <a:spLocks noChangeArrowheads="1"/>
          </p:cNvSpPr>
          <p:nvPr/>
        </p:nvSpPr>
        <p:spPr bwMode="auto">
          <a:xfrm>
            <a:off x="1469518" y="4714043"/>
            <a:ext cx="9417963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第</a:t>
            </a:r>
            <a:r>
              <a:rPr lang="en-US" altLang="zh-CN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6</a:t>
            </a:r>
            <a:r>
              <a:rPr lang="zh-CN" altLang="en-US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组</a:t>
            </a:r>
            <a:r>
              <a:rPr lang="en-US" altLang="zh-CN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UI</a:t>
            </a:r>
            <a:r>
              <a:rPr lang="zh-CN" altLang="en-US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组件</a:t>
            </a:r>
            <a:r>
              <a:rPr lang="en-US" altLang="zh-CN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:</a:t>
            </a:r>
            <a:r>
              <a:rPr lang="en-US" altLang="zh-CN" sz="4800" dirty="0" err="1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ViewAnimator</a:t>
            </a:r>
            <a:r>
              <a:rPr lang="zh-CN" altLang="en-US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及子类</a:t>
            </a:r>
            <a:endParaRPr lang="zh-CN" altLang="en-US" sz="4800" dirty="0">
              <a:solidFill>
                <a:schemeClr val="bg1"/>
              </a:solidFill>
              <a:latin typeface="方正大黑简体" pitchFamily="2" charset="-122"/>
              <a:ea typeface="方正大黑简体" pitchFamily="2" charset="-122"/>
            </a:endParaRPr>
          </a:p>
        </p:txBody>
      </p:sp>
      <p:cxnSp>
        <p:nvCxnSpPr>
          <p:cNvPr id="14" name="直接连接符 13"/>
          <p:cNvCxnSpPr/>
          <p:nvPr/>
        </p:nvCxnSpPr>
        <p:spPr>
          <a:xfrm flipV="1">
            <a:off x="931478" y="5157788"/>
            <a:ext cx="744445" cy="1905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10515259" y="5176838"/>
            <a:ext cx="74444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1139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椭圆 35"/>
          <p:cNvSpPr/>
          <p:nvPr/>
        </p:nvSpPr>
        <p:spPr>
          <a:xfrm>
            <a:off x="4568825" y="2692400"/>
            <a:ext cx="2911475" cy="2911475"/>
          </a:xfrm>
          <a:prstGeom prst="ellipse">
            <a:avLst/>
          </a:prstGeom>
          <a:solidFill>
            <a:srgbClr val="FFFF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cxnSp>
        <p:nvCxnSpPr>
          <p:cNvPr id="31" name="直接连接符 30"/>
          <p:cNvCxnSpPr/>
          <p:nvPr/>
        </p:nvCxnSpPr>
        <p:spPr>
          <a:xfrm>
            <a:off x="6024563" y="2073275"/>
            <a:ext cx="0" cy="397192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>
            <a:off x="766763" y="4152900"/>
            <a:ext cx="1055528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988" name="矩形 3"/>
          <p:cNvSpPr>
            <a:spLocks noChangeArrowheads="1"/>
          </p:cNvSpPr>
          <p:nvPr/>
        </p:nvSpPr>
        <p:spPr bwMode="auto">
          <a:xfrm>
            <a:off x="212067" y="516802"/>
            <a:ext cx="3163623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4000" dirty="0" err="1" smtClean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ViewAnimator</a:t>
            </a:r>
            <a:endParaRPr lang="zh-CN" altLang="en-US" sz="4000" dirty="0">
              <a:solidFill>
                <a:schemeClr val="bg1"/>
              </a:solidFill>
              <a:latin typeface="Calibri" pitchFamily="34" charset="0"/>
              <a:ea typeface="方正大黑简体" pitchFamily="2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0" y="446088"/>
            <a:ext cx="33210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0" y="1271588"/>
            <a:ext cx="1159192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8801100" y="725488"/>
            <a:ext cx="2790825" cy="546100"/>
          </a:xfrm>
          <a:prstGeom prst="rect">
            <a:avLst/>
          </a:prstGeom>
          <a:solidFill>
            <a:srgbClr val="FFFF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 smtClean="0"/>
              <a:t>View</a:t>
            </a:r>
            <a:r>
              <a:rPr lang="zh-CN" altLang="en-US" dirty="0" smtClean="0"/>
              <a:t>切换时展现动画效果</a:t>
            </a:r>
            <a:endParaRPr lang="zh-CN" altLang="en-US" dirty="0"/>
          </a:p>
        </p:txBody>
      </p:sp>
      <p:sp>
        <p:nvSpPr>
          <p:cNvPr id="23" name="矩形 22"/>
          <p:cNvSpPr/>
          <p:nvPr/>
        </p:nvSpPr>
        <p:spPr>
          <a:xfrm>
            <a:off x="4424363" y="3530600"/>
            <a:ext cx="3254375" cy="1236663"/>
          </a:xfrm>
          <a:prstGeom prst="rect">
            <a:avLst/>
          </a:prstGeom>
          <a:solidFill>
            <a:srgbClr val="FE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 dirty="0" err="1" smtClean="0"/>
              <a:t>ViewAnimator</a:t>
            </a:r>
            <a:endParaRPr lang="zh-CN" altLang="en-US" sz="3200" dirty="0"/>
          </a:p>
        </p:txBody>
      </p:sp>
      <p:sp>
        <p:nvSpPr>
          <p:cNvPr id="41993" name="文本框 23"/>
          <p:cNvSpPr txBox="1">
            <a:spLocks noChangeArrowheads="1"/>
          </p:cNvSpPr>
          <p:nvPr/>
        </p:nvSpPr>
        <p:spPr bwMode="auto">
          <a:xfrm>
            <a:off x="909637" y="2657010"/>
            <a:ext cx="3187700" cy="14157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3200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V</a:t>
            </a:r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iewSwitcher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代表了视图切换组件本身继承了</a:t>
            </a:r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FrameLayout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，可以将多个</a:t>
            </a:r>
            <a:r>
              <a:rPr lang="en-US" altLang="zh-CN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View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层叠在一起，每次只显示一个组件。</a:t>
            </a:r>
            <a:endParaRPr lang="zh-CN" altLang="en-US" dirty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</p:txBody>
      </p:sp>
      <p:sp>
        <p:nvSpPr>
          <p:cNvPr id="41994" name="文本框 24"/>
          <p:cNvSpPr txBox="1">
            <a:spLocks noChangeArrowheads="1"/>
          </p:cNvSpPr>
          <p:nvPr/>
        </p:nvSpPr>
        <p:spPr bwMode="auto">
          <a:xfrm>
            <a:off x="862410" y="4405529"/>
            <a:ext cx="3187700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TestSwitcher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需要设置一个</a:t>
            </a:r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ViewFactory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，且</a:t>
            </a:r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ViewFactory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的</a:t>
            </a:r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makeView</a:t>
            </a:r>
            <a:r>
              <a:rPr lang="en-US" altLang="zh-CN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()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方法必须返回以</a:t>
            </a:r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TextView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组件。</a:t>
            </a:r>
            <a:endParaRPr lang="zh-CN" altLang="en-US" dirty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</p:txBody>
      </p:sp>
      <p:sp>
        <p:nvSpPr>
          <p:cNvPr id="41995" name="文本框 25"/>
          <p:cNvSpPr txBox="1">
            <a:spLocks noChangeArrowheads="1"/>
          </p:cNvSpPr>
          <p:nvPr/>
        </p:nvSpPr>
        <p:spPr bwMode="auto">
          <a:xfrm>
            <a:off x="8054976" y="3032304"/>
            <a:ext cx="3186112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ImageSwitcher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继承了</a:t>
            </a:r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ViewSwitcher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：可以在切换</a:t>
            </a:r>
            <a:r>
              <a:rPr lang="en-US" altLang="zh-CN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View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组件时使用动画效果。</a:t>
            </a:r>
            <a:endParaRPr lang="zh-CN" altLang="en-US" dirty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</p:txBody>
      </p:sp>
      <p:sp>
        <p:nvSpPr>
          <p:cNvPr id="41996" name="文本框 26"/>
          <p:cNvSpPr txBox="1">
            <a:spLocks noChangeArrowheads="1"/>
          </p:cNvSpPr>
          <p:nvPr/>
        </p:nvSpPr>
        <p:spPr bwMode="auto">
          <a:xfrm>
            <a:off x="8005764" y="4406105"/>
            <a:ext cx="3186112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ViewFlipper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调用</a:t>
            </a:r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addView</a:t>
            </a:r>
            <a:r>
              <a:rPr lang="en-US" altLang="zh-CN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(View v) 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添加多个组件，添加之后就可以使用动画控制多个组件之间的切换效果。</a:t>
            </a:r>
            <a:endParaRPr lang="zh-CN" altLang="en-US" dirty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</p:txBody>
      </p:sp>
      <p:sp>
        <p:nvSpPr>
          <p:cNvPr id="32" name="椭圆 31"/>
          <p:cNvSpPr/>
          <p:nvPr/>
        </p:nvSpPr>
        <p:spPr>
          <a:xfrm>
            <a:off x="4295775" y="4019550"/>
            <a:ext cx="257175" cy="257175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7550150" y="4019550"/>
            <a:ext cx="257175" cy="257175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5895975" y="3367088"/>
            <a:ext cx="257175" cy="257175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5895975" y="4618038"/>
            <a:ext cx="257175" cy="257175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839786" y="2110185"/>
            <a:ext cx="1192213" cy="610393"/>
          </a:xfrm>
          <a:prstGeom prst="rect">
            <a:avLst/>
          </a:prstGeom>
          <a:solidFill>
            <a:srgbClr val="FE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dirty="0" smtClean="0">
                <a:latin typeface="Broadway" panose="04040905080B02020502" pitchFamily="82" charset="0"/>
              </a:rPr>
              <a:t>2.7.1</a:t>
            </a:r>
            <a:endParaRPr lang="zh-CN" altLang="en-US" sz="2800" dirty="0">
              <a:latin typeface="Broadway" panose="04040905080B02020502" pitchFamily="82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10196512" y="2134196"/>
            <a:ext cx="1235870" cy="610393"/>
          </a:xfrm>
          <a:prstGeom prst="rect">
            <a:avLst/>
          </a:prstGeom>
          <a:solidFill>
            <a:srgbClr val="FE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dirty="0" smtClean="0">
                <a:latin typeface="Broadway" panose="04040905080B02020502" pitchFamily="82" charset="0"/>
              </a:rPr>
              <a:t>2.7.2</a:t>
            </a:r>
            <a:endParaRPr lang="zh-CN" altLang="en-US" sz="2800" dirty="0">
              <a:latin typeface="Broadway" panose="04040905080B02020502" pitchFamily="82" charset="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10196512" y="5740003"/>
            <a:ext cx="1235870" cy="610393"/>
          </a:xfrm>
          <a:prstGeom prst="rect">
            <a:avLst/>
          </a:prstGeom>
          <a:solidFill>
            <a:srgbClr val="FE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dirty="0" smtClean="0">
                <a:latin typeface="Broadway" panose="04040905080B02020502" pitchFamily="82" charset="0"/>
              </a:rPr>
              <a:t>2.7.4</a:t>
            </a:r>
            <a:endParaRPr lang="zh-CN" altLang="en-US" sz="2800" dirty="0">
              <a:latin typeface="Broadway" panose="04040905080B02020502" pitchFamily="82" charset="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862410" y="5740003"/>
            <a:ext cx="1235870" cy="610393"/>
          </a:xfrm>
          <a:prstGeom prst="rect">
            <a:avLst/>
          </a:prstGeom>
          <a:solidFill>
            <a:srgbClr val="FE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dirty="0" smtClean="0">
                <a:latin typeface="Broadway" panose="04040905080B02020502" pitchFamily="82" charset="0"/>
              </a:rPr>
              <a:t>2.7.3</a:t>
            </a:r>
            <a:endParaRPr lang="zh-CN" altLang="en-US" sz="2800" dirty="0">
              <a:latin typeface="Broadway" panose="04040905080B02020502" pitchFamily="82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1790" y="1360071"/>
            <a:ext cx="3629025" cy="519112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0849" y="1603286"/>
            <a:ext cx="3600450" cy="370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026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101968"/>
          </a:xfrm>
        </p:spPr>
        <p:txBody>
          <a:bodyPr/>
          <a:lstStyle/>
          <a:p>
            <a:r>
              <a:rPr lang="en-US" altLang="zh-CN" dirty="0"/>
              <a:t>Activity </a:t>
            </a:r>
            <a:r>
              <a:rPr lang="zh-CN" altLang="en-US" dirty="0"/>
              <a:t>生命周期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6080" y="81280"/>
            <a:ext cx="6624319" cy="6776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72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6"/>
          <p:cNvSpPr/>
          <p:nvPr/>
        </p:nvSpPr>
        <p:spPr>
          <a:xfrm>
            <a:off x="4127500" y="550863"/>
            <a:ext cx="3376613" cy="3375025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9600" dirty="0" smtClean="0"/>
              <a:t>2.8</a:t>
            </a:r>
            <a:endParaRPr lang="zh-CN" altLang="en-US" sz="9600" dirty="0"/>
          </a:p>
        </p:txBody>
      </p:sp>
      <p:sp>
        <p:nvSpPr>
          <p:cNvPr id="8" name="弦形 7"/>
          <p:cNvSpPr/>
          <p:nvPr/>
        </p:nvSpPr>
        <p:spPr>
          <a:xfrm rot="17100000">
            <a:off x="4106863" y="530225"/>
            <a:ext cx="3417888" cy="3417887"/>
          </a:xfrm>
          <a:prstGeom prst="chord">
            <a:avLst>
              <a:gd name="adj1" fmla="val 8633478"/>
              <a:gd name="adj2" fmla="val 16200000"/>
            </a:avLst>
          </a:prstGeom>
          <a:solidFill>
            <a:srgbClr val="FFFF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cxnSp>
        <p:nvCxnSpPr>
          <p:cNvPr id="10" name="直接连接符 9"/>
          <p:cNvCxnSpPr/>
          <p:nvPr/>
        </p:nvCxnSpPr>
        <p:spPr>
          <a:xfrm>
            <a:off x="3517900" y="1239838"/>
            <a:ext cx="3595688" cy="3211512"/>
          </a:xfrm>
          <a:prstGeom prst="line">
            <a:avLst/>
          </a:prstGeom>
          <a:ln>
            <a:solidFill>
              <a:srgbClr val="FE5A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700" name="文本框 12"/>
          <p:cNvSpPr txBox="1">
            <a:spLocks noChangeArrowheads="1"/>
          </p:cNvSpPr>
          <p:nvPr/>
        </p:nvSpPr>
        <p:spPr bwMode="auto">
          <a:xfrm>
            <a:off x="3876813" y="4594882"/>
            <a:ext cx="3877985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各种杂项组件</a:t>
            </a:r>
            <a:endParaRPr lang="zh-CN" altLang="en-US" sz="4800" dirty="0">
              <a:solidFill>
                <a:schemeClr val="bg1"/>
              </a:solidFill>
              <a:latin typeface="方正大黑简体" pitchFamily="2" charset="-122"/>
              <a:ea typeface="方正大黑简体" pitchFamily="2" charset="-122"/>
            </a:endParaRPr>
          </a:p>
        </p:txBody>
      </p:sp>
      <p:cxnSp>
        <p:nvCxnSpPr>
          <p:cNvPr id="14" name="直接连接符 13"/>
          <p:cNvCxnSpPr>
            <a:endCxn id="29700" idx="1"/>
          </p:cNvCxnSpPr>
          <p:nvPr/>
        </p:nvCxnSpPr>
        <p:spPr>
          <a:xfrm flipV="1">
            <a:off x="876300" y="5010381"/>
            <a:ext cx="3000513" cy="1078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 flipV="1">
            <a:off x="7647472" y="5021164"/>
            <a:ext cx="3000513" cy="1078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1062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文本框 3"/>
          <p:cNvSpPr txBox="1">
            <a:spLocks noChangeArrowheads="1"/>
          </p:cNvSpPr>
          <p:nvPr/>
        </p:nvSpPr>
        <p:spPr bwMode="auto">
          <a:xfrm>
            <a:off x="4144695" y="662046"/>
            <a:ext cx="3797835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4800" dirty="0" smtClean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2.8.1——2.8.4</a:t>
            </a:r>
            <a:endParaRPr lang="zh-CN" altLang="en-US" sz="4800" dirty="0">
              <a:solidFill>
                <a:schemeClr val="bg1"/>
              </a:solidFill>
              <a:latin typeface="Calibri" pitchFamily="34" charset="0"/>
              <a:ea typeface="方正大黑简体" pitchFamily="2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866775" y="1603375"/>
            <a:ext cx="972978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1158875" y="4298950"/>
            <a:ext cx="41529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>
            <a:endCxn id="24" idx="0"/>
          </p:cNvCxnSpPr>
          <p:nvPr/>
        </p:nvCxnSpPr>
        <p:spPr>
          <a:xfrm>
            <a:off x="5819775" y="2443163"/>
            <a:ext cx="0" cy="134778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5033963" y="2443163"/>
            <a:ext cx="785812" cy="785812"/>
          </a:xfrm>
          <a:prstGeom prst="rect">
            <a:avLst/>
          </a:prstGeom>
          <a:solidFill>
            <a:srgbClr val="FE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5400" dirty="0">
                <a:latin typeface="Broadway" panose="04040905080B02020502" pitchFamily="82" charset="0"/>
              </a:rPr>
              <a:t>1</a:t>
            </a:r>
            <a:endParaRPr lang="zh-CN" altLang="en-US" sz="5400" dirty="0">
              <a:latin typeface="Broadway" panose="04040905080B02020502" pitchFamily="82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158875" y="4313238"/>
            <a:ext cx="785813" cy="785812"/>
          </a:xfrm>
          <a:prstGeom prst="rect">
            <a:avLst/>
          </a:prstGeom>
          <a:solidFill>
            <a:srgbClr val="FE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5400" dirty="0">
                <a:latin typeface="Broadway" panose="04040905080B02020502" pitchFamily="82" charset="0"/>
              </a:rPr>
              <a:t>2</a:t>
            </a:r>
            <a:endParaRPr lang="zh-CN" altLang="en-US" sz="5400" dirty="0">
              <a:latin typeface="Broadway" panose="04040905080B02020502" pitchFamily="82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840413" y="5457825"/>
            <a:ext cx="785812" cy="785813"/>
          </a:xfrm>
          <a:prstGeom prst="rect">
            <a:avLst/>
          </a:prstGeom>
          <a:solidFill>
            <a:srgbClr val="FE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5400" dirty="0">
                <a:latin typeface="Broadway" panose="04040905080B02020502" pitchFamily="82" charset="0"/>
              </a:rPr>
              <a:t>3</a:t>
            </a:r>
            <a:endParaRPr lang="zh-CN" altLang="en-US" sz="5400" dirty="0">
              <a:latin typeface="Broadway" panose="04040905080B02020502" pitchFamily="82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9810750" y="3527425"/>
            <a:ext cx="785813" cy="785813"/>
          </a:xfrm>
          <a:prstGeom prst="rect">
            <a:avLst/>
          </a:prstGeom>
          <a:solidFill>
            <a:srgbClr val="FE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5400" dirty="0">
                <a:latin typeface="Broadway" panose="04040905080B02020502" pitchFamily="82" charset="0"/>
              </a:rPr>
              <a:t>4</a:t>
            </a:r>
            <a:endParaRPr lang="zh-CN" altLang="en-US" sz="5400" dirty="0">
              <a:latin typeface="Broadway" panose="04040905080B02020502" pitchFamily="82" charset="0"/>
            </a:endParaRPr>
          </a:p>
        </p:txBody>
      </p:sp>
      <p:sp>
        <p:nvSpPr>
          <p:cNvPr id="56329" name="文本框 11"/>
          <p:cNvSpPr txBox="1">
            <a:spLocks noChangeArrowheads="1"/>
          </p:cNvSpPr>
          <p:nvPr/>
        </p:nvSpPr>
        <p:spPr bwMode="auto">
          <a:xfrm>
            <a:off x="1237457" y="2590621"/>
            <a:ext cx="3633788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使用</a:t>
            </a:r>
            <a:r>
              <a:rPr lang="en-US" altLang="zh-CN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Toast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显示提示框：</a:t>
            </a:r>
            <a:endParaRPr lang="en-US" altLang="zh-CN" dirty="0" smtClean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Toast 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提示信息不会获得焦点。</a:t>
            </a:r>
            <a:endParaRPr lang="en-US" altLang="zh-CN" dirty="0" smtClean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Toast 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提示信息过一段时间会自动消失。</a:t>
            </a:r>
            <a:endParaRPr lang="zh-CN" altLang="en-US" dirty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</p:txBody>
      </p:sp>
      <p:sp>
        <p:nvSpPr>
          <p:cNvPr id="56330" name="文本框 12"/>
          <p:cNvSpPr txBox="1">
            <a:spLocks noChangeArrowheads="1"/>
          </p:cNvSpPr>
          <p:nvPr/>
        </p:nvSpPr>
        <p:spPr bwMode="auto">
          <a:xfrm>
            <a:off x="1042988" y="5320308"/>
            <a:ext cx="3633787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日历视图（</a:t>
            </a:r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CalenderView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）用于显示和选择日期，用户既可选择一个日期，也可通过触摸来滚动日历。</a:t>
            </a:r>
            <a:endParaRPr lang="zh-CN" altLang="en-US" dirty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</p:txBody>
      </p:sp>
      <p:sp>
        <p:nvSpPr>
          <p:cNvPr id="56331" name="文本框 13"/>
          <p:cNvSpPr txBox="1">
            <a:spLocks noChangeArrowheads="1"/>
          </p:cNvSpPr>
          <p:nvPr/>
        </p:nvSpPr>
        <p:spPr bwMode="auto">
          <a:xfrm>
            <a:off x="7004843" y="5317133"/>
            <a:ext cx="3814763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DatePicker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和</a:t>
            </a:r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TimePicker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是两个比较易用的组件，其中</a:t>
            </a:r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DatePicker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供 用户选择日期，</a:t>
            </a:r>
            <a:r>
              <a:rPr lang="en-US" altLang="zh-CN" dirty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 </a:t>
            </a:r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TimePicker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供用户选择时间。</a:t>
            </a:r>
            <a:endParaRPr lang="zh-CN" altLang="en-US" dirty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</p:txBody>
      </p:sp>
      <p:sp>
        <p:nvSpPr>
          <p:cNvPr id="56332" name="文本框 14"/>
          <p:cNvSpPr txBox="1">
            <a:spLocks noChangeArrowheads="1"/>
          </p:cNvSpPr>
          <p:nvPr/>
        </p:nvSpPr>
        <p:spPr bwMode="auto">
          <a:xfrm>
            <a:off x="6768305" y="2563813"/>
            <a:ext cx="3635375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数值选择器让用户输入数值，用户既可以通过键盘输入数值，也可以通过拖动来选择数值。</a:t>
            </a:r>
            <a:endParaRPr lang="zh-CN" altLang="en-US" dirty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</p:txBody>
      </p:sp>
      <p:cxnSp>
        <p:nvCxnSpPr>
          <p:cNvPr id="16" name="直接连接符 15"/>
          <p:cNvCxnSpPr/>
          <p:nvPr/>
        </p:nvCxnSpPr>
        <p:spPr>
          <a:xfrm>
            <a:off x="6326188" y="4313238"/>
            <a:ext cx="427037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>
            <a:stCxn id="24" idx="4"/>
          </p:cNvCxnSpPr>
          <p:nvPr/>
        </p:nvCxnSpPr>
        <p:spPr>
          <a:xfrm>
            <a:off x="5819775" y="4805363"/>
            <a:ext cx="0" cy="143827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椭圆 23"/>
          <p:cNvSpPr/>
          <p:nvPr/>
        </p:nvSpPr>
        <p:spPr>
          <a:xfrm>
            <a:off x="5311775" y="3790950"/>
            <a:ext cx="1014413" cy="101441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3200" dirty="0"/>
          </a:p>
        </p:txBody>
      </p:sp>
      <p:sp>
        <p:nvSpPr>
          <p:cNvPr id="30" name="椭圆 29"/>
          <p:cNvSpPr/>
          <p:nvPr/>
        </p:nvSpPr>
        <p:spPr>
          <a:xfrm>
            <a:off x="5581650" y="4060825"/>
            <a:ext cx="476250" cy="47625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3200" dirty="0"/>
          </a:p>
        </p:txBody>
      </p:sp>
      <p:sp>
        <p:nvSpPr>
          <p:cNvPr id="31" name="椭圆 30"/>
          <p:cNvSpPr/>
          <p:nvPr/>
        </p:nvSpPr>
        <p:spPr>
          <a:xfrm>
            <a:off x="6100763" y="3859213"/>
            <a:ext cx="101600" cy="1016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3200" dirty="0"/>
          </a:p>
        </p:txBody>
      </p:sp>
      <p:sp>
        <p:nvSpPr>
          <p:cNvPr id="32" name="椭圆 31"/>
          <p:cNvSpPr/>
          <p:nvPr/>
        </p:nvSpPr>
        <p:spPr>
          <a:xfrm>
            <a:off x="5940425" y="4418013"/>
            <a:ext cx="103188" cy="1016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364427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/>
          <p:cNvCxnSpPr/>
          <p:nvPr/>
        </p:nvCxnSpPr>
        <p:spPr>
          <a:xfrm>
            <a:off x="866775" y="1514475"/>
            <a:ext cx="972978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299" name="组合 67"/>
          <p:cNvGrpSpPr>
            <a:grpSpLocks/>
          </p:cNvGrpSpPr>
          <p:nvPr/>
        </p:nvGrpSpPr>
        <p:grpSpPr bwMode="auto">
          <a:xfrm>
            <a:off x="601663" y="2079625"/>
            <a:ext cx="10942637" cy="4230688"/>
            <a:chOff x="600891" y="2168628"/>
            <a:chExt cx="10944050" cy="4231258"/>
          </a:xfrm>
        </p:grpSpPr>
        <p:grpSp>
          <p:nvGrpSpPr>
            <p:cNvPr id="55301" name="组合 8"/>
            <p:cNvGrpSpPr>
              <a:grpSpLocks/>
            </p:cNvGrpSpPr>
            <p:nvPr/>
          </p:nvGrpSpPr>
          <p:grpSpPr bwMode="auto">
            <a:xfrm>
              <a:off x="600891" y="2855693"/>
              <a:ext cx="2408936" cy="2395382"/>
              <a:chOff x="985838" y="4043363"/>
              <a:chExt cx="2691683" cy="2486025"/>
            </a:xfrm>
          </p:grpSpPr>
          <p:sp>
            <p:nvSpPr>
              <p:cNvPr id="3" name="矩形 2"/>
              <p:cNvSpPr/>
              <p:nvPr/>
            </p:nvSpPr>
            <p:spPr>
              <a:xfrm>
                <a:off x="985838" y="4615579"/>
                <a:ext cx="2691249" cy="1913090"/>
              </a:xfrm>
              <a:prstGeom prst="rect">
                <a:avLst/>
              </a:pr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dirty="0"/>
              </a:p>
            </p:txBody>
          </p:sp>
          <p:sp>
            <p:nvSpPr>
              <p:cNvPr id="8" name="矩形 7"/>
              <p:cNvSpPr/>
              <p:nvPr/>
            </p:nvSpPr>
            <p:spPr>
              <a:xfrm>
                <a:off x="985838" y="4043795"/>
                <a:ext cx="2691249" cy="604740"/>
              </a:xfrm>
              <a:prstGeom prst="rect">
                <a:avLst/>
              </a:prstGeom>
              <a:solidFill>
                <a:srgbClr val="FE5A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dirty="0" smtClean="0"/>
                  <a:t>搜索框（</a:t>
                </a:r>
                <a:r>
                  <a:rPr lang="en-US" altLang="zh-CN" dirty="0" err="1" smtClean="0"/>
                  <a:t>SearchView</a:t>
                </a:r>
                <a:r>
                  <a:rPr lang="zh-CN" altLang="en-US" dirty="0" smtClean="0"/>
                  <a:t>）</a:t>
                </a:r>
                <a:endParaRPr lang="zh-CN" altLang="en-US" dirty="0"/>
              </a:p>
            </p:txBody>
          </p:sp>
        </p:grpSp>
        <p:grpSp>
          <p:nvGrpSpPr>
            <p:cNvPr id="55302" name="组合 9"/>
            <p:cNvGrpSpPr>
              <a:grpSpLocks/>
            </p:cNvGrpSpPr>
            <p:nvPr/>
          </p:nvGrpSpPr>
          <p:grpSpPr bwMode="auto">
            <a:xfrm>
              <a:off x="3442341" y="4004504"/>
              <a:ext cx="2412524" cy="2395382"/>
              <a:chOff x="981828" y="4043363"/>
              <a:chExt cx="2695693" cy="2486025"/>
            </a:xfrm>
          </p:grpSpPr>
          <p:sp>
            <p:nvSpPr>
              <p:cNvPr id="11" name="矩形 10"/>
              <p:cNvSpPr/>
              <p:nvPr/>
            </p:nvSpPr>
            <p:spPr>
              <a:xfrm>
                <a:off x="985982" y="4614651"/>
                <a:ext cx="2691250" cy="1914737"/>
              </a:xfrm>
              <a:prstGeom prst="rect">
                <a:avLst/>
              </a:pr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dirty="0"/>
              </a:p>
            </p:txBody>
          </p:sp>
          <p:sp>
            <p:nvSpPr>
              <p:cNvPr id="12" name="矩形 11"/>
              <p:cNvSpPr/>
              <p:nvPr/>
            </p:nvSpPr>
            <p:spPr>
              <a:xfrm>
                <a:off x="982434" y="4042866"/>
                <a:ext cx="2691250" cy="606388"/>
              </a:xfrm>
              <a:prstGeom prst="rect">
                <a:avLst/>
              </a:prstGeom>
              <a:solidFill>
                <a:srgbClr val="FE5A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dirty="0" smtClean="0"/>
                  <a:t>选项卡（</a:t>
                </a:r>
                <a:r>
                  <a:rPr lang="en-US" altLang="zh-CN" dirty="0" err="1" smtClean="0"/>
                  <a:t>TabHost</a:t>
                </a:r>
                <a:r>
                  <a:rPr lang="zh-CN" altLang="en-US" dirty="0" smtClean="0"/>
                  <a:t>）</a:t>
                </a:r>
                <a:endParaRPr lang="zh-CN" altLang="en-US" dirty="0"/>
              </a:p>
            </p:txBody>
          </p:sp>
        </p:grpSp>
        <p:grpSp>
          <p:nvGrpSpPr>
            <p:cNvPr id="55303" name="组合 12"/>
            <p:cNvGrpSpPr>
              <a:grpSpLocks/>
            </p:cNvGrpSpPr>
            <p:nvPr/>
          </p:nvGrpSpPr>
          <p:grpSpPr bwMode="auto">
            <a:xfrm>
              <a:off x="6287687" y="2855693"/>
              <a:ext cx="2412524" cy="2395382"/>
              <a:chOff x="981828" y="4043363"/>
              <a:chExt cx="2695693" cy="2486025"/>
            </a:xfrm>
          </p:grpSpPr>
          <p:sp>
            <p:nvSpPr>
              <p:cNvPr id="14" name="矩形 13"/>
              <p:cNvSpPr/>
              <p:nvPr/>
            </p:nvSpPr>
            <p:spPr>
              <a:xfrm>
                <a:off x="985782" y="4615579"/>
                <a:ext cx="2691250" cy="1913090"/>
              </a:xfrm>
              <a:prstGeom prst="rect">
                <a:avLst/>
              </a:pr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dirty="0"/>
              </a:p>
            </p:txBody>
          </p:sp>
          <p:sp>
            <p:nvSpPr>
              <p:cNvPr id="15" name="矩形 14"/>
              <p:cNvSpPr/>
              <p:nvPr/>
            </p:nvSpPr>
            <p:spPr>
              <a:xfrm>
                <a:off x="982234" y="4043795"/>
                <a:ext cx="2691250" cy="604740"/>
              </a:xfrm>
              <a:prstGeom prst="rect">
                <a:avLst/>
              </a:prstGeom>
              <a:solidFill>
                <a:srgbClr val="FE5A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dirty="0" smtClean="0"/>
                  <a:t>滚动视图（</a:t>
                </a:r>
                <a:r>
                  <a:rPr lang="en-US" altLang="zh-CN" dirty="0" err="1" smtClean="0"/>
                  <a:t>ScrollView</a:t>
                </a:r>
                <a:r>
                  <a:rPr lang="zh-CN" altLang="en-US" dirty="0" smtClean="0"/>
                  <a:t>）</a:t>
                </a:r>
                <a:endParaRPr lang="zh-CN" altLang="en-US" dirty="0"/>
              </a:p>
            </p:txBody>
          </p:sp>
        </p:grpSp>
        <p:grpSp>
          <p:nvGrpSpPr>
            <p:cNvPr id="55304" name="组合 15"/>
            <p:cNvGrpSpPr>
              <a:grpSpLocks/>
            </p:cNvGrpSpPr>
            <p:nvPr/>
          </p:nvGrpSpPr>
          <p:grpSpPr bwMode="auto">
            <a:xfrm>
              <a:off x="9132417" y="4004504"/>
              <a:ext cx="2412524" cy="2395382"/>
              <a:chOff x="981828" y="4043363"/>
              <a:chExt cx="2695693" cy="2486025"/>
            </a:xfrm>
          </p:grpSpPr>
          <p:sp>
            <p:nvSpPr>
              <p:cNvPr id="17" name="矩形 16"/>
              <p:cNvSpPr/>
              <p:nvPr/>
            </p:nvSpPr>
            <p:spPr>
              <a:xfrm>
                <a:off x="984497" y="4614651"/>
                <a:ext cx="2693024" cy="1914737"/>
              </a:xfrm>
              <a:prstGeom prst="rect">
                <a:avLst/>
              </a:pr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dirty="0"/>
              </a:p>
            </p:txBody>
          </p:sp>
          <p:sp>
            <p:nvSpPr>
              <p:cNvPr id="18" name="矩形 17"/>
              <p:cNvSpPr/>
              <p:nvPr/>
            </p:nvSpPr>
            <p:spPr>
              <a:xfrm>
                <a:off x="980949" y="4042866"/>
                <a:ext cx="2693024" cy="606388"/>
              </a:xfrm>
              <a:prstGeom prst="rect">
                <a:avLst/>
              </a:prstGeom>
              <a:solidFill>
                <a:srgbClr val="FE5A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dirty="0" smtClean="0"/>
                  <a:t>Notification</a:t>
                </a:r>
                <a:endParaRPr lang="zh-CN" altLang="en-US" dirty="0"/>
              </a:p>
            </p:txBody>
          </p:sp>
        </p:grpSp>
        <p:cxnSp>
          <p:nvCxnSpPr>
            <p:cNvPr id="20" name="直接连接符 19"/>
            <p:cNvCxnSpPr/>
            <p:nvPr/>
          </p:nvCxnSpPr>
          <p:spPr>
            <a:xfrm flipH="1">
              <a:off x="1845652" y="2168628"/>
              <a:ext cx="2832466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/>
          </p:nvCxnSpPr>
          <p:spPr>
            <a:xfrm>
              <a:off x="1845652" y="2168628"/>
              <a:ext cx="3175" cy="68589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>
              <a:off x="1842476" y="5250381"/>
              <a:ext cx="0" cy="68748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 flipH="1">
              <a:off x="1845652" y="5937861"/>
              <a:ext cx="1379715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 flipH="1">
              <a:off x="4678117" y="3146660"/>
              <a:ext cx="1408294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/>
            <p:nvPr/>
          </p:nvCxnSpPr>
          <p:spPr>
            <a:xfrm>
              <a:off x="4678117" y="3146660"/>
              <a:ext cx="0" cy="85736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/>
          </p:nvCxnSpPr>
          <p:spPr>
            <a:xfrm flipH="1">
              <a:off x="7521697" y="6042650"/>
              <a:ext cx="139718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/>
            <p:cNvCxnSpPr/>
            <p:nvPr/>
          </p:nvCxnSpPr>
          <p:spPr>
            <a:xfrm>
              <a:off x="7532811" y="5264670"/>
              <a:ext cx="0" cy="77798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/>
            <p:cNvCxnSpPr/>
            <p:nvPr/>
          </p:nvCxnSpPr>
          <p:spPr>
            <a:xfrm flipH="1">
              <a:off x="6924719" y="2168628"/>
              <a:ext cx="3423092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/>
            <p:cNvCxnSpPr/>
            <p:nvPr/>
          </p:nvCxnSpPr>
          <p:spPr>
            <a:xfrm>
              <a:off x="10347811" y="2168628"/>
              <a:ext cx="0" cy="162264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弦形 40"/>
            <p:cNvSpPr/>
            <p:nvPr/>
          </p:nvSpPr>
          <p:spPr>
            <a:xfrm rot="5400000">
              <a:off x="1628928" y="2650501"/>
              <a:ext cx="439796" cy="438207"/>
            </a:xfrm>
            <a:prstGeom prst="chord">
              <a:avLst>
                <a:gd name="adj1" fmla="val 5398047"/>
                <a:gd name="adj2" fmla="val 16200000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3200" dirty="0"/>
            </a:p>
          </p:txBody>
        </p:sp>
        <p:sp>
          <p:nvSpPr>
            <p:cNvPr id="44" name="弦形 43"/>
            <p:cNvSpPr/>
            <p:nvPr/>
          </p:nvSpPr>
          <p:spPr>
            <a:xfrm rot="5400000">
              <a:off x="4458219" y="3785716"/>
              <a:ext cx="438209" cy="439795"/>
            </a:xfrm>
            <a:prstGeom prst="chord">
              <a:avLst>
                <a:gd name="adj1" fmla="val 5398047"/>
                <a:gd name="adj2" fmla="val 16200000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3200" dirty="0"/>
            </a:p>
          </p:txBody>
        </p:sp>
        <p:sp>
          <p:nvSpPr>
            <p:cNvPr id="45" name="弦形 44"/>
            <p:cNvSpPr/>
            <p:nvPr/>
          </p:nvSpPr>
          <p:spPr>
            <a:xfrm rot="5400000">
              <a:off x="10117593" y="3775396"/>
              <a:ext cx="438209" cy="438207"/>
            </a:xfrm>
            <a:prstGeom prst="chord">
              <a:avLst>
                <a:gd name="adj1" fmla="val 5398047"/>
                <a:gd name="adj2" fmla="val 16200000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3200" dirty="0"/>
            </a:p>
          </p:txBody>
        </p:sp>
        <p:sp>
          <p:nvSpPr>
            <p:cNvPr id="46" name="弦形 45"/>
            <p:cNvSpPr/>
            <p:nvPr/>
          </p:nvSpPr>
          <p:spPr>
            <a:xfrm>
              <a:off x="6054657" y="2922793"/>
              <a:ext cx="439795" cy="438209"/>
            </a:xfrm>
            <a:prstGeom prst="chord">
              <a:avLst>
                <a:gd name="adj1" fmla="val 5398047"/>
                <a:gd name="adj2" fmla="val 16200000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3200" dirty="0"/>
            </a:p>
          </p:txBody>
        </p:sp>
        <p:sp>
          <p:nvSpPr>
            <p:cNvPr id="47" name="弦形 46"/>
            <p:cNvSpPr/>
            <p:nvPr/>
          </p:nvSpPr>
          <p:spPr>
            <a:xfrm rot="16200000">
              <a:off x="1638455" y="5044774"/>
              <a:ext cx="439796" cy="438207"/>
            </a:xfrm>
            <a:prstGeom prst="chord">
              <a:avLst>
                <a:gd name="adj1" fmla="val 5398047"/>
                <a:gd name="adj2" fmla="val 16200000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3200" dirty="0"/>
            </a:p>
          </p:txBody>
        </p:sp>
        <p:sp>
          <p:nvSpPr>
            <p:cNvPr id="48" name="弦形 47"/>
            <p:cNvSpPr/>
            <p:nvPr/>
          </p:nvSpPr>
          <p:spPr>
            <a:xfrm>
              <a:off x="3225367" y="5718756"/>
              <a:ext cx="438207" cy="438209"/>
            </a:xfrm>
            <a:prstGeom prst="chord">
              <a:avLst>
                <a:gd name="adj1" fmla="val 5398047"/>
                <a:gd name="adj2" fmla="val 16200000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3200" dirty="0"/>
            </a:p>
          </p:txBody>
        </p:sp>
        <p:sp>
          <p:nvSpPr>
            <p:cNvPr id="49" name="弦形 48"/>
            <p:cNvSpPr/>
            <p:nvPr/>
          </p:nvSpPr>
          <p:spPr>
            <a:xfrm>
              <a:off x="8918877" y="5823545"/>
              <a:ext cx="439795" cy="438209"/>
            </a:xfrm>
            <a:prstGeom prst="chord">
              <a:avLst>
                <a:gd name="adj1" fmla="val 5398047"/>
                <a:gd name="adj2" fmla="val 16200000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3200" dirty="0"/>
            </a:p>
          </p:txBody>
        </p:sp>
        <p:sp>
          <p:nvSpPr>
            <p:cNvPr id="50" name="弦形 49"/>
            <p:cNvSpPr/>
            <p:nvPr/>
          </p:nvSpPr>
          <p:spPr>
            <a:xfrm rot="16200000">
              <a:off x="7315294" y="5043980"/>
              <a:ext cx="439796" cy="439795"/>
            </a:xfrm>
            <a:prstGeom prst="chord">
              <a:avLst>
                <a:gd name="adj1" fmla="val 5398047"/>
                <a:gd name="adj2" fmla="val 16200000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3200" dirty="0"/>
            </a:p>
          </p:txBody>
        </p:sp>
        <p:sp>
          <p:nvSpPr>
            <p:cNvPr id="55323" name="文本框 50"/>
            <p:cNvSpPr txBox="1">
              <a:spLocks noChangeArrowheads="1"/>
            </p:cNvSpPr>
            <p:nvPr/>
          </p:nvSpPr>
          <p:spPr bwMode="auto">
            <a:xfrm>
              <a:off x="890735" y="3557574"/>
              <a:ext cx="1874069" cy="14775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zh-CN" altLang="en-US" dirty="0" smtClean="0">
                  <a:solidFill>
                    <a:schemeClr val="bg1"/>
                  </a:solidFill>
                  <a:latin typeface="Calibri" pitchFamily="34" charset="0"/>
                  <a:ea typeface="微软雅黑" pitchFamily="34" charset="-122"/>
                </a:rPr>
                <a:t>允许用户在文本框内输入文字，监听器控制用户输入并执行实际的搜索。</a:t>
              </a:r>
              <a:endParaRPr lang="zh-CN" altLang="en-US" dirty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endParaRPr>
            </a:p>
          </p:txBody>
        </p:sp>
        <p:sp>
          <p:nvSpPr>
            <p:cNvPr id="55324" name="文本框 64"/>
            <p:cNvSpPr txBox="1">
              <a:spLocks noChangeArrowheads="1"/>
            </p:cNvSpPr>
            <p:nvPr/>
          </p:nvSpPr>
          <p:spPr bwMode="auto">
            <a:xfrm>
              <a:off x="3755967" y="4755265"/>
              <a:ext cx="1874069" cy="14775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zh-CN" altLang="en-US" dirty="0" smtClean="0">
                  <a:solidFill>
                    <a:schemeClr val="bg1"/>
                  </a:solidFill>
                  <a:latin typeface="Calibri" pitchFamily="34" charset="0"/>
                  <a:ea typeface="微软雅黑" pitchFamily="34" charset="-122"/>
                </a:rPr>
                <a:t>在窗口上放置多个标签页，获得一个与外部容器相同大小的组件拜访区域。</a:t>
              </a:r>
              <a:endParaRPr lang="zh-CN" altLang="en-US" dirty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endParaRPr>
            </a:p>
          </p:txBody>
        </p:sp>
        <p:sp>
          <p:nvSpPr>
            <p:cNvPr id="55325" name="文本框 65"/>
            <p:cNvSpPr txBox="1">
              <a:spLocks noChangeArrowheads="1"/>
            </p:cNvSpPr>
            <p:nvPr/>
          </p:nvSpPr>
          <p:spPr bwMode="auto">
            <a:xfrm>
              <a:off x="6481376" y="3683040"/>
              <a:ext cx="2021894" cy="12004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zh-CN" altLang="en-US" dirty="0" smtClean="0">
                  <a:solidFill>
                    <a:schemeClr val="bg1"/>
                  </a:solidFill>
                  <a:latin typeface="Calibri" pitchFamily="34" charset="0"/>
                  <a:ea typeface="微软雅黑" pitchFamily="34" charset="-122"/>
                </a:rPr>
                <a:t>用于为一个普通组件添加滚动条，最多只能包含一个组件。</a:t>
              </a:r>
              <a:endParaRPr lang="zh-CN" altLang="en-US" dirty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endParaRPr>
            </a:p>
          </p:txBody>
        </p:sp>
        <p:sp>
          <p:nvSpPr>
            <p:cNvPr id="55326" name="文本框 66"/>
            <p:cNvSpPr txBox="1">
              <a:spLocks noChangeArrowheads="1"/>
            </p:cNvSpPr>
            <p:nvPr/>
          </p:nvSpPr>
          <p:spPr bwMode="auto">
            <a:xfrm>
              <a:off x="9301933" y="4738660"/>
              <a:ext cx="2021894" cy="14775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zh-CN" altLang="en-US" dirty="0" smtClean="0">
                  <a:solidFill>
                    <a:schemeClr val="bg1"/>
                  </a:solidFill>
                  <a:latin typeface="Calibri" pitchFamily="34" charset="0"/>
                  <a:ea typeface="微软雅黑" pitchFamily="34" charset="-122"/>
                </a:rPr>
                <a:t>显示在手机状态栏的通知，位于手机屏幕的最上方，显示当前的电池状态、时间等。</a:t>
              </a:r>
              <a:endParaRPr lang="zh-CN" altLang="en-US" dirty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endParaRPr>
            </a:p>
          </p:txBody>
        </p:sp>
      </p:grpSp>
      <p:sp>
        <p:nvSpPr>
          <p:cNvPr id="40" name="文本框 3"/>
          <p:cNvSpPr txBox="1">
            <a:spLocks noChangeArrowheads="1"/>
          </p:cNvSpPr>
          <p:nvPr/>
        </p:nvSpPr>
        <p:spPr bwMode="auto">
          <a:xfrm>
            <a:off x="4144695" y="573146"/>
            <a:ext cx="3797835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4800" dirty="0" smtClean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2.8.5——2.8.8</a:t>
            </a:r>
            <a:endParaRPr lang="zh-CN" altLang="en-US" sz="4800" dirty="0">
              <a:solidFill>
                <a:schemeClr val="bg1"/>
              </a:solidFill>
              <a:latin typeface="Calibri" pitchFamily="34" charset="0"/>
              <a:ea typeface="方正大黑简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36153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6"/>
          <p:cNvSpPr/>
          <p:nvPr/>
        </p:nvSpPr>
        <p:spPr>
          <a:xfrm>
            <a:off x="4127500" y="550863"/>
            <a:ext cx="3376613" cy="3375025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9600" dirty="0" smtClean="0"/>
              <a:t>2.9</a:t>
            </a:r>
            <a:endParaRPr lang="zh-CN" altLang="en-US" sz="9600" dirty="0"/>
          </a:p>
        </p:txBody>
      </p:sp>
      <p:sp>
        <p:nvSpPr>
          <p:cNvPr id="8" name="弦形 7"/>
          <p:cNvSpPr/>
          <p:nvPr/>
        </p:nvSpPr>
        <p:spPr>
          <a:xfrm rot="17100000">
            <a:off x="4106863" y="530225"/>
            <a:ext cx="3417888" cy="3417887"/>
          </a:xfrm>
          <a:prstGeom prst="chord">
            <a:avLst>
              <a:gd name="adj1" fmla="val 8633478"/>
              <a:gd name="adj2" fmla="val 16200000"/>
            </a:avLst>
          </a:prstGeom>
          <a:solidFill>
            <a:srgbClr val="FFFF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cxnSp>
        <p:nvCxnSpPr>
          <p:cNvPr id="10" name="直接连接符 9"/>
          <p:cNvCxnSpPr/>
          <p:nvPr/>
        </p:nvCxnSpPr>
        <p:spPr>
          <a:xfrm>
            <a:off x="3517900" y="1239838"/>
            <a:ext cx="3595688" cy="3211512"/>
          </a:xfrm>
          <a:prstGeom prst="line">
            <a:avLst/>
          </a:prstGeom>
          <a:ln>
            <a:solidFill>
              <a:srgbClr val="FE5A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700" name="文本框 12"/>
          <p:cNvSpPr txBox="1">
            <a:spLocks noChangeArrowheads="1"/>
          </p:cNvSpPr>
          <p:nvPr/>
        </p:nvSpPr>
        <p:spPr bwMode="auto">
          <a:xfrm>
            <a:off x="2953484" y="4714043"/>
            <a:ext cx="5724644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第</a:t>
            </a:r>
            <a:r>
              <a:rPr lang="en-US" altLang="zh-CN" sz="4800" dirty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7</a:t>
            </a:r>
            <a:r>
              <a:rPr lang="zh-CN" altLang="en-US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组</a:t>
            </a:r>
            <a:r>
              <a:rPr lang="en-US" altLang="zh-CN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UI</a:t>
            </a:r>
            <a:r>
              <a:rPr lang="zh-CN" altLang="en-US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组件</a:t>
            </a:r>
            <a:r>
              <a:rPr lang="en-US" altLang="zh-CN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:</a:t>
            </a:r>
            <a:r>
              <a:rPr lang="zh-CN" altLang="en-US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对话框</a:t>
            </a:r>
            <a:endParaRPr lang="zh-CN" altLang="en-US" sz="4800" dirty="0">
              <a:solidFill>
                <a:schemeClr val="bg1"/>
              </a:solidFill>
              <a:latin typeface="方正大黑简体" pitchFamily="2" charset="-122"/>
              <a:ea typeface="方正大黑简体" pitchFamily="2" charset="-122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931478" y="5176838"/>
            <a:ext cx="202200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 flipV="1">
            <a:off x="8678128" y="5197475"/>
            <a:ext cx="2281972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6600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3"/>
          <p:cNvSpPr>
            <a:spLocks noChangeArrowheads="1"/>
          </p:cNvSpPr>
          <p:nvPr/>
        </p:nvSpPr>
        <p:spPr bwMode="auto">
          <a:xfrm>
            <a:off x="0" y="504895"/>
            <a:ext cx="7372531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4000" dirty="0" smtClean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2.9.1  </a:t>
            </a:r>
            <a:r>
              <a:rPr lang="zh-CN" altLang="en-US" sz="4000" dirty="0" smtClean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使用</a:t>
            </a:r>
            <a:r>
              <a:rPr lang="en-US" altLang="zh-CN" sz="4000" dirty="0" err="1" smtClean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AlertDialog</a:t>
            </a:r>
            <a:r>
              <a:rPr lang="zh-CN" altLang="en-US" sz="4000" dirty="0" smtClean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创建对话框</a:t>
            </a:r>
            <a:endParaRPr lang="en-US" altLang="zh-CN" sz="4000" dirty="0">
              <a:solidFill>
                <a:schemeClr val="bg1"/>
              </a:solidFill>
              <a:latin typeface="Calibri" pitchFamily="34" charset="0"/>
              <a:ea typeface="方正大黑简体" pitchFamily="2" charset="-122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0" y="446088"/>
            <a:ext cx="33210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0" y="1271588"/>
            <a:ext cx="1159192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任意多边形 28"/>
          <p:cNvSpPr/>
          <p:nvPr/>
        </p:nvSpPr>
        <p:spPr bwMode="auto">
          <a:xfrm>
            <a:off x="536320" y="1993516"/>
            <a:ext cx="619125" cy="677862"/>
          </a:xfrm>
          <a:custGeom>
            <a:avLst/>
            <a:gdLst>
              <a:gd name="connsiteX0" fmla="*/ 464278 w 844464"/>
              <a:gd name="connsiteY0" fmla="*/ 0 h 924641"/>
              <a:gd name="connsiteX1" fmla="*/ 792572 w 844464"/>
              <a:gd name="connsiteY1" fmla="*/ 135984 h 924641"/>
              <a:gd name="connsiteX2" fmla="*/ 844464 w 844464"/>
              <a:gd name="connsiteY2" fmla="*/ 198877 h 924641"/>
              <a:gd name="connsiteX3" fmla="*/ 425444 w 844464"/>
              <a:gd name="connsiteY3" fmla="*/ 924641 h 924641"/>
              <a:gd name="connsiteX4" fmla="*/ 370710 w 844464"/>
              <a:gd name="connsiteY4" fmla="*/ 919124 h 924641"/>
              <a:gd name="connsiteX5" fmla="*/ 0 w 844464"/>
              <a:gd name="connsiteY5" fmla="*/ 464278 h 924641"/>
              <a:gd name="connsiteX6" fmla="*/ 464278 w 844464"/>
              <a:gd name="connsiteY6" fmla="*/ 0 h 924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44464" h="924641">
                <a:moveTo>
                  <a:pt x="464278" y="0"/>
                </a:moveTo>
                <a:cubicBezTo>
                  <a:pt x="592485" y="0"/>
                  <a:pt x="708555" y="51966"/>
                  <a:pt x="792572" y="135984"/>
                </a:cubicBezTo>
                <a:lnTo>
                  <a:pt x="844464" y="198877"/>
                </a:lnTo>
                <a:lnTo>
                  <a:pt x="425444" y="924641"/>
                </a:lnTo>
                <a:lnTo>
                  <a:pt x="370710" y="919124"/>
                </a:lnTo>
                <a:cubicBezTo>
                  <a:pt x="159146" y="875832"/>
                  <a:pt x="0" y="688640"/>
                  <a:pt x="0" y="464278"/>
                </a:cubicBezTo>
                <a:cubicBezTo>
                  <a:pt x="0" y="207864"/>
                  <a:pt x="207864" y="0"/>
                  <a:pt x="464278" y="0"/>
                </a:cubicBezTo>
                <a:close/>
              </a:path>
            </a:pathLst>
          </a:custGeom>
          <a:solidFill>
            <a:srgbClr val="FE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0" name="文本框 15"/>
          <p:cNvSpPr txBox="1">
            <a:spLocks noChangeArrowheads="1"/>
          </p:cNvSpPr>
          <p:nvPr/>
        </p:nvSpPr>
        <p:spPr bwMode="auto">
          <a:xfrm>
            <a:off x="660930" y="1828740"/>
            <a:ext cx="5006499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4400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A</a:t>
            </a:r>
            <a:r>
              <a:rPr lang="en-US" altLang="zh-CN" sz="2000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elertDialog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一下</a:t>
            </a:r>
            <a:r>
              <a:rPr lang="en-US" altLang="zh-CN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6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个方法指定对话框的内容：</a:t>
            </a:r>
            <a:endParaRPr lang="zh-CN" altLang="en-US" dirty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</p:txBody>
      </p:sp>
      <p:sp>
        <p:nvSpPr>
          <p:cNvPr id="31" name="矩形 30"/>
          <p:cNvSpPr/>
          <p:nvPr/>
        </p:nvSpPr>
        <p:spPr bwMode="auto">
          <a:xfrm>
            <a:off x="845883" y="2752824"/>
            <a:ext cx="5851016" cy="3220585"/>
          </a:xfrm>
          <a:prstGeom prst="rect">
            <a:avLst/>
          </a:prstGeom>
          <a:solidFill>
            <a:srgbClr val="FE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" name="文本框 14"/>
          <p:cNvSpPr txBox="1">
            <a:spLocks noChangeArrowheads="1"/>
          </p:cNvSpPr>
          <p:nvPr/>
        </p:nvSpPr>
        <p:spPr bwMode="auto">
          <a:xfrm>
            <a:off x="967033" y="2772145"/>
            <a:ext cx="5608715" cy="31393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setMessage</a:t>
            </a:r>
            <a:r>
              <a:rPr lang="en-US" altLang="zh-CN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()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：设置对话框内容为简单文本。</a:t>
            </a:r>
            <a:endParaRPr lang="en-US" altLang="zh-CN" dirty="0" smtClean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  <a:p>
            <a:endParaRPr lang="en-US" altLang="zh-CN" dirty="0" smtClean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setItems</a:t>
            </a:r>
            <a:r>
              <a:rPr lang="en-US" altLang="zh-CN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() 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：设置对话框内容为简单列表项。</a:t>
            </a:r>
            <a:endParaRPr lang="en-US" altLang="zh-CN" dirty="0" smtClean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dirty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setSingleChoiceItems</a:t>
            </a:r>
            <a:r>
              <a:rPr lang="en-US" altLang="zh-CN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()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：</a:t>
            </a:r>
            <a:r>
              <a:rPr lang="zh-CN" altLang="en-US" dirty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对话框内容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为单项</a:t>
            </a:r>
            <a:r>
              <a:rPr lang="zh-CN" altLang="en-US" dirty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列表项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。</a:t>
            </a:r>
            <a:endParaRPr lang="en-US" altLang="zh-CN" dirty="0" smtClean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dirty="0" smtClean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setMultiChoiceItems</a:t>
            </a:r>
            <a:r>
              <a:rPr lang="en-US" altLang="zh-CN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()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：</a:t>
            </a:r>
            <a:r>
              <a:rPr lang="zh-CN" altLang="en-US" dirty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对话框内容为多项列表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项。</a:t>
            </a:r>
            <a:endParaRPr lang="en-US" altLang="zh-CN" dirty="0" smtClean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dirty="0" smtClean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setAdapter</a:t>
            </a:r>
            <a:r>
              <a:rPr lang="en-US" altLang="zh-CN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()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：</a:t>
            </a:r>
            <a:r>
              <a:rPr lang="zh-CN" altLang="en-US" dirty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对话框内容为自定义列表项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。</a:t>
            </a:r>
            <a:endParaRPr lang="en-US" altLang="zh-CN" dirty="0" smtClean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dirty="0" smtClean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setView</a:t>
            </a:r>
            <a:r>
              <a:rPr lang="en-US" altLang="zh-CN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()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：</a:t>
            </a:r>
            <a:r>
              <a:rPr lang="zh-CN" altLang="en-US" dirty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对话框内容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为自定义</a:t>
            </a:r>
            <a:r>
              <a:rPr lang="en-US" altLang="zh-CN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View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。</a:t>
            </a:r>
            <a:endParaRPr lang="en-US" altLang="zh-CN" dirty="0" smtClean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2531" y="1993516"/>
            <a:ext cx="3686175" cy="37814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1106" y="2034791"/>
            <a:ext cx="3657600" cy="387667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1185" y="1993516"/>
            <a:ext cx="3600450" cy="405765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64114" y="2034791"/>
            <a:ext cx="3638550" cy="410527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64114" y="2082416"/>
            <a:ext cx="3619500" cy="394335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19048" y="2239578"/>
            <a:ext cx="3648075" cy="3629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057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5" presetClass="emph" presetSubtype="0" repeatCount="2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5" presetClass="emph" presetSubtype="0" repeatCount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5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5" presetClass="emph" presetSubtype="0" repeatCount="2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9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35" presetClass="emph" presetSubtype="0" repeatCount="2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3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"/>
                            </p:stCondLst>
                            <p:childTnLst>
                              <p:par>
                                <p:cTn id="5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35" presetClass="emph" presetSubtype="0" repeatCount="200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7" dur="500" fill="hold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00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35" presetClass="emph" presetSubtype="0" repeatCount="200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1" dur="500" fill="hold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000"/>
                            </p:stCondLst>
                            <p:childTnLst>
                              <p:par>
                                <p:cTn id="8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allAtOnce"/>
      <p:bldP spid="8" grpId="1" uiExpand="1" build="allAtOnce"/>
      <p:bldP spid="8" grpId="2" uiExpand="1" build="allAtOnce"/>
      <p:bldP spid="8" grpId="3" uiExpand="1" build="allAtOnce"/>
      <p:bldP spid="8" grpId="4" uiExpand="1" build="allAtOnce"/>
      <p:bldP spid="8" grpId="5" uiExpand="1" build="allAtOnce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6"/>
          <p:cNvSpPr/>
          <p:nvPr/>
        </p:nvSpPr>
        <p:spPr>
          <a:xfrm>
            <a:off x="4127500" y="550863"/>
            <a:ext cx="3376613" cy="3375025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9600" dirty="0" smtClean="0"/>
              <a:t>2.10</a:t>
            </a:r>
            <a:endParaRPr lang="zh-CN" altLang="en-US" sz="9600" dirty="0"/>
          </a:p>
        </p:txBody>
      </p:sp>
      <p:sp>
        <p:nvSpPr>
          <p:cNvPr id="8" name="弦形 7"/>
          <p:cNvSpPr/>
          <p:nvPr/>
        </p:nvSpPr>
        <p:spPr>
          <a:xfrm rot="17100000">
            <a:off x="4106863" y="530225"/>
            <a:ext cx="3417888" cy="3417887"/>
          </a:xfrm>
          <a:prstGeom prst="chord">
            <a:avLst>
              <a:gd name="adj1" fmla="val 8633478"/>
              <a:gd name="adj2" fmla="val 16200000"/>
            </a:avLst>
          </a:prstGeom>
          <a:solidFill>
            <a:srgbClr val="FFFF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cxnSp>
        <p:nvCxnSpPr>
          <p:cNvPr id="10" name="直接连接符 9"/>
          <p:cNvCxnSpPr/>
          <p:nvPr/>
        </p:nvCxnSpPr>
        <p:spPr>
          <a:xfrm>
            <a:off x="3517900" y="1239838"/>
            <a:ext cx="3595688" cy="3211512"/>
          </a:xfrm>
          <a:prstGeom prst="line">
            <a:avLst/>
          </a:prstGeom>
          <a:ln>
            <a:solidFill>
              <a:srgbClr val="FE5A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700" name="文本框 12"/>
          <p:cNvSpPr txBox="1">
            <a:spLocks noChangeArrowheads="1"/>
          </p:cNvSpPr>
          <p:nvPr/>
        </p:nvSpPr>
        <p:spPr bwMode="auto">
          <a:xfrm>
            <a:off x="5201384" y="4714043"/>
            <a:ext cx="1415772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4800" dirty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菜单</a:t>
            </a:r>
          </a:p>
        </p:txBody>
      </p:sp>
      <p:cxnSp>
        <p:nvCxnSpPr>
          <p:cNvPr id="14" name="直接连接符 13"/>
          <p:cNvCxnSpPr/>
          <p:nvPr/>
        </p:nvCxnSpPr>
        <p:spPr>
          <a:xfrm>
            <a:off x="931478" y="5176838"/>
            <a:ext cx="3996122" cy="2063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6890940" y="5197475"/>
            <a:ext cx="4069160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5445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6"/>
          <p:cNvSpPr/>
          <p:nvPr/>
        </p:nvSpPr>
        <p:spPr>
          <a:xfrm>
            <a:off x="4127500" y="550863"/>
            <a:ext cx="3376613" cy="3375025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9600" dirty="0" smtClean="0"/>
              <a:t>2.11</a:t>
            </a:r>
            <a:endParaRPr lang="zh-CN" altLang="en-US" sz="9600" dirty="0"/>
          </a:p>
        </p:txBody>
      </p:sp>
      <p:sp>
        <p:nvSpPr>
          <p:cNvPr id="8" name="弦形 7"/>
          <p:cNvSpPr/>
          <p:nvPr/>
        </p:nvSpPr>
        <p:spPr>
          <a:xfrm rot="17100000">
            <a:off x="4106863" y="530225"/>
            <a:ext cx="3417888" cy="3417887"/>
          </a:xfrm>
          <a:prstGeom prst="chord">
            <a:avLst>
              <a:gd name="adj1" fmla="val 8633478"/>
              <a:gd name="adj2" fmla="val 16200000"/>
            </a:avLst>
          </a:prstGeom>
          <a:solidFill>
            <a:srgbClr val="FFFF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cxnSp>
        <p:nvCxnSpPr>
          <p:cNvPr id="10" name="直接连接符 9"/>
          <p:cNvCxnSpPr/>
          <p:nvPr/>
        </p:nvCxnSpPr>
        <p:spPr>
          <a:xfrm>
            <a:off x="3517900" y="1239838"/>
            <a:ext cx="3595688" cy="3211512"/>
          </a:xfrm>
          <a:prstGeom prst="line">
            <a:avLst/>
          </a:prstGeom>
          <a:ln>
            <a:solidFill>
              <a:srgbClr val="FE5A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700" name="文本框 12"/>
          <p:cNvSpPr txBox="1">
            <a:spLocks noChangeArrowheads="1"/>
          </p:cNvSpPr>
          <p:nvPr/>
        </p:nvSpPr>
        <p:spPr bwMode="auto">
          <a:xfrm>
            <a:off x="2432784" y="4714043"/>
            <a:ext cx="7263527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使用活动条（</a:t>
            </a:r>
            <a:r>
              <a:rPr lang="en-US" altLang="zh-CN" sz="4800" dirty="0" err="1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ActionBar</a:t>
            </a:r>
            <a:r>
              <a:rPr lang="zh-CN" altLang="en-US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）</a:t>
            </a:r>
            <a:endParaRPr lang="zh-CN" altLang="en-US" sz="4800" dirty="0">
              <a:solidFill>
                <a:schemeClr val="bg1"/>
              </a:solidFill>
              <a:latin typeface="方正大黑简体" pitchFamily="2" charset="-122"/>
              <a:ea typeface="方正大黑简体" pitchFamily="2" charset="-122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931478" y="5176838"/>
            <a:ext cx="1501306" cy="2063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 flipV="1">
            <a:off x="9376628" y="5197475"/>
            <a:ext cx="1685072" cy="317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2340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462466" y="284899"/>
            <a:ext cx="4006850" cy="3921125"/>
            <a:chOff x="3517900" y="530225"/>
            <a:chExt cx="4006850" cy="3921125"/>
          </a:xfrm>
        </p:grpSpPr>
        <p:sp>
          <p:nvSpPr>
            <p:cNvPr id="7" name="椭圆 6"/>
            <p:cNvSpPr/>
            <p:nvPr/>
          </p:nvSpPr>
          <p:spPr>
            <a:xfrm>
              <a:off x="4127500" y="550863"/>
              <a:ext cx="3376613" cy="337502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9600" dirty="0" smtClean="0"/>
                <a:t>2.12</a:t>
              </a:r>
              <a:endParaRPr lang="zh-CN" altLang="en-US" sz="9600" dirty="0"/>
            </a:p>
          </p:txBody>
        </p:sp>
        <p:sp>
          <p:nvSpPr>
            <p:cNvPr id="8" name="弦形 7"/>
            <p:cNvSpPr/>
            <p:nvPr/>
          </p:nvSpPr>
          <p:spPr>
            <a:xfrm rot="17100000">
              <a:off x="4106863" y="530225"/>
              <a:ext cx="3417888" cy="3417887"/>
            </a:xfrm>
            <a:prstGeom prst="chord">
              <a:avLst>
                <a:gd name="adj1" fmla="val 8633478"/>
                <a:gd name="adj2" fmla="val 16200000"/>
              </a:avLst>
            </a:prstGeom>
            <a:solidFill>
              <a:srgbClr val="FFFF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cxnSp>
          <p:nvCxnSpPr>
            <p:cNvPr id="10" name="直接连接符 9"/>
            <p:cNvCxnSpPr/>
            <p:nvPr/>
          </p:nvCxnSpPr>
          <p:spPr>
            <a:xfrm>
              <a:off x="3517900" y="1239838"/>
              <a:ext cx="3595688" cy="3211512"/>
            </a:xfrm>
            <a:prstGeom prst="line">
              <a:avLst/>
            </a:prstGeom>
            <a:ln>
              <a:solidFill>
                <a:srgbClr val="FE5A3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700" name="文本框 12"/>
          <p:cNvSpPr txBox="1">
            <a:spLocks noChangeArrowheads="1"/>
          </p:cNvSpPr>
          <p:nvPr/>
        </p:nvSpPr>
        <p:spPr bwMode="auto">
          <a:xfrm>
            <a:off x="4853392" y="579013"/>
            <a:ext cx="2646878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本章小结</a:t>
            </a:r>
            <a:endParaRPr lang="zh-CN" altLang="en-US" sz="4800" dirty="0">
              <a:solidFill>
                <a:schemeClr val="bg1"/>
              </a:solidFill>
              <a:latin typeface="方正大黑简体" pitchFamily="2" charset="-122"/>
              <a:ea typeface="方正大黑简体" pitchFamily="2" charset="-122"/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7500270" y="994512"/>
            <a:ext cx="215106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5825723" y="2266100"/>
            <a:ext cx="0" cy="368324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5825723" y="5396898"/>
            <a:ext cx="3367263" cy="552450"/>
          </a:xfrm>
          <a:prstGeom prst="rect">
            <a:avLst/>
          </a:prstGeom>
          <a:solidFill>
            <a:srgbClr val="FE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000" dirty="0" smtClean="0"/>
              <a:t>Android</a:t>
            </a:r>
            <a:r>
              <a:rPr lang="zh-CN" altLang="en-US" sz="2000" dirty="0" smtClean="0"/>
              <a:t>应用的</a:t>
            </a:r>
            <a:r>
              <a:rPr lang="zh-CN" altLang="en-US" sz="2800" b="1" dirty="0" smtClean="0"/>
              <a:t>界面编程</a:t>
            </a:r>
            <a:endParaRPr lang="zh-CN" altLang="en-US" sz="2800" b="1" dirty="0"/>
          </a:p>
        </p:txBody>
      </p:sp>
      <p:sp>
        <p:nvSpPr>
          <p:cNvPr id="12" name="文本框 38"/>
          <p:cNvSpPr txBox="1">
            <a:spLocks noChangeArrowheads="1"/>
          </p:cNvSpPr>
          <p:nvPr/>
        </p:nvSpPr>
        <p:spPr bwMode="auto">
          <a:xfrm>
            <a:off x="5921605" y="2600268"/>
            <a:ext cx="5308392" cy="24929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介绍了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Android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应用</a:t>
            </a:r>
            <a:r>
              <a:rPr lang="zh-CN" altLang="en-US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界面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开发的相关知识</a:t>
            </a:r>
            <a:endParaRPr lang="en-US" altLang="zh-CN" sz="2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marL="342900" indent="-34290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重点掌握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View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与</a:t>
            </a:r>
            <a:r>
              <a:rPr lang="en-US" altLang="zh-CN" sz="2000" dirty="0" err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ViewGroup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的功能和用法</a:t>
            </a:r>
            <a:endParaRPr lang="en-US" altLang="zh-CN" sz="2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marL="342900" indent="-34290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掌握所有的基本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UI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组件和高级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UI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组件</a:t>
            </a:r>
            <a:endParaRPr lang="en-US" altLang="zh-CN" sz="2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marL="342900" indent="-34290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了解了对话框与菜单</a:t>
            </a:r>
            <a:endParaRPr lang="en-US" altLang="zh-CN" sz="2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marL="342900" indent="-34290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介绍了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Toast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的使用方法</a:t>
            </a:r>
            <a:endParaRPr lang="en-US" altLang="zh-CN" sz="2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marL="342900" indent="-34290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了解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Android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提供的菜单支持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API</a:t>
            </a:r>
          </a:p>
        </p:txBody>
      </p:sp>
    </p:spTree>
    <p:extLst>
      <p:ext uri="{BB962C8B-B14F-4D97-AF65-F5344CB8AC3E}">
        <p14:creationId xmlns:p14="http://schemas.microsoft.com/office/powerpoint/2010/main" val="2363389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31800" y="-318116"/>
            <a:ext cx="10515600" cy="1325563"/>
          </a:xfrm>
        </p:spPr>
        <p:txBody>
          <a:bodyPr/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View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529330"/>
            <a:ext cx="5085080" cy="602386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0160" y="609601"/>
            <a:ext cx="4897120" cy="5943598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628184" y="159999"/>
            <a:ext cx="1373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FFC000"/>
                </a:solidFill>
              </a:rPr>
              <a:t>View</a:t>
            </a:r>
            <a:r>
              <a:rPr lang="zh-CN" altLang="en-US" dirty="0" smtClean="0">
                <a:solidFill>
                  <a:srgbClr val="FFC000"/>
                </a:solidFill>
              </a:rPr>
              <a:t>的子类</a:t>
            </a:r>
            <a:endParaRPr lang="zh-CN" altLang="en-US" dirty="0">
              <a:solidFill>
                <a:srgbClr val="FFC000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482844" y="160000"/>
            <a:ext cx="2296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FFC000"/>
                </a:solidFill>
              </a:rPr>
              <a:t>View</a:t>
            </a:r>
            <a:r>
              <a:rPr lang="zh-CN" altLang="en-US" dirty="0" smtClean="0">
                <a:solidFill>
                  <a:srgbClr val="FFC000"/>
                </a:solidFill>
              </a:rPr>
              <a:t>的事件回调函数</a:t>
            </a:r>
            <a:endParaRPr lang="zh-CN" altLang="en-US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74321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51167"/>
          </a:xfrm>
        </p:spPr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</a:rPr>
              <a:t>Class </a:t>
            </a:r>
            <a:r>
              <a:rPr lang="en-US" altLang="zh-CN" dirty="0" smtClean="0">
                <a:solidFill>
                  <a:schemeClr val="bg1"/>
                </a:solidFill>
              </a:rPr>
              <a:t>diagram of View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816292"/>
            <a:ext cx="10043160" cy="5743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9117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920" y="502920"/>
            <a:ext cx="10698480" cy="6062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2555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组合 49"/>
          <p:cNvGrpSpPr/>
          <p:nvPr/>
        </p:nvGrpSpPr>
        <p:grpSpPr>
          <a:xfrm>
            <a:off x="7115713" y="2681498"/>
            <a:ext cx="4891307" cy="552450"/>
            <a:chOff x="7151471" y="3217312"/>
            <a:chExt cx="4891307" cy="552450"/>
          </a:xfrm>
        </p:grpSpPr>
        <p:sp>
          <p:nvSpPr>
            <p:cNvPr id="89" name="矩形 88"/>
            <p:cNvSpPr/>
            <p:nvPr/>
          </p:nvSpPr>
          <p:spPr bwMode="auto">
            <a:xfrm>
              <a:off x="7151471" y="3217312"/>
              <a:ext cx="4750243" cy="552450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90" name="文本框 89"/>
            <p:cNvSpPr txBox="1"/>
            <p:nvPr/>
          </p:nvSpPr>
          <p:spPr bwMode="auto">
            <a:xfrm>
              <a:off x="7408176" y="3313744"/>
              <a:ext cx="4634602" cy="3693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在</a:t>
              </a:r>
              <a:r>
                <a:rPr lang="en-US" altLang="zh-CN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XML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布局文件中通过</a:t>
              </a:r>
              <a:r>
                <a:rPr lang="en-US" altLang="zh-CN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XML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属性进行控制。</a:t>
              </a:r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92" name="组合 91"/>
          <p:cNvGrpSpPr/>
          <p:nvPr/>
        </p:nvGrpSpPr>
        <p:grpSpPr>
          <a:xfrm>
            <a:off x="6084360" y="4244696"/>
            <a:ext cx="4827443" cy="552450"/>
            <a:chOff x="7151471" y="3217312"/>
            <a:chExt cx="4827443" cy="552450"/>
          </a:xfrm>
        </p:grpSpPr>
        <p:sp>
          <p:nvSpPr>
            <p:cNvPr id="93" name="矩形 92"/>
            <p:cNvSpPr/>
            <p:nvPr/>
          </p:nvSpPr>
          <p:spPr bwMode="auto">
            <a:xfrm>
              <a:off x="7151471" y="3217312"/>
              <a:ext cx="4750243" cy="552450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94" name="文本框 93"/>
            <p:cNvSpPr txBox="1"/>
            <p:nvPr/>
          </p:nvSpPr>
          <p:spPr bwMode="auto">
            <a:xfrm>
              <a:off x="7408176" y="3313744"/>
              <a:ext cx="4570738" cy="3693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在</a:t>
              </a:r>
              <a:r>
                <a:rPr lang="en-US" altLang="zh-CN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Java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程序代码中通过调用方法进行控制。</a:t>
              </a:r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7106" name="矩形 3"/>
          <p:cNvSpPr>
            <a:spLocks noChangeArrowheads="1"/>
          </p:cNvSpPr>
          <p:nvPr/>
        </p:nvSpPr>
        <p:spPr bwMode="auto">
          <a:xfrm>
            <a:off x="92287" y="504965"/>
            <a:ext cx="5840061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4000" dirty="0" smtClean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2.1.1</a:t>
            </a:r>
            <a:r>
              <a:rPr lang="zh-CN" altLang="en-US" sz="4000" dirty="0" smtClean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视图组件与容器组件</a:t>
            </a:r>
            <a:endParaRPr lang="zh-CN" altLang="en-US" sz="4000" dirty="0">
              <a:solidFill>
                <a:schemeClr val="bg1"/>
              </a:solidFill>
              <a:latin typeface="Calibri" pitchFamily="34" charset="0"/>
              <a:ea typeface="方正大黑简体" pitchFamily="2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0" y="446088"/>
            <a:ext cx="33210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0" y="1271588"/>
            <a:ext cx="1159192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组合 42"/>
          <p:cNvGrpSpPr/>
          <p:nvPr/>
        </p:nvGrpSpPr>
        <p:grpSpPr>
          <a:xfrm>
            <a:off x="561768" y="3469740"/>
            <a:ext cx="3800896" cy="2701810"/>
            <a:chOff x="69427" y="1781967"/>
            <a:chExt cx="3800896" cy="2701810"/>
          </a:xfrm>
        </p:grpSpPr>
        <p:sp>
          <p:nvSpPr>
            <p:cNvPr id="9" name="矩形 8"/>
            <p:cNvSpPr/>
            <p:nvPr/>
          </p:nvSpPr>
          <p:spPr>
            <a:xfrm>
              <a:off x="1834717" y="1781967"/>
              <a:ext cx="1246415" cy="446315"/>
            </a:xfrm>
            <a:prstGeom prst="rect">
              <a:avLst/>
            </a:prstGeom>
            <a:solidFill>
              <a:srgbClr val="FE5A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err="1" smtClean="0"/>
                <a:t>ViewGroup</a:t>
              </a:r>
              <a:endParaRPr lang="zh-CN" altLang="en-US" dirty="0"/>
            </a:p>
          </p:txBody>
        </p:sp>
        <p:sp>
          <p:nvSpPr>
            <p:cNvPr id="37" name="矩形 36"/>
            <p:cNvSpPr/>
            <p:nvPr/>
          </p:nvSpPr>
          <p:spPr>
            <a:xfrm>
              <a:off x="2175145" y="2901153"/>
              <a:ext cx="725714" cy="446315"/>
            </a:xfrm>
            <a:prstGeom prst="rect">
              <a:avLst/>
            </a:prstGeom>
            <a:solidFill>
              <a:srgbClr val="17A6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View</a:t>
              </a:r>
              <a:endParaRPr lang="zh-CN" altLang="en-US" dirty="0"/>
            </a:p>
          </p:txBody>
        </p:sp>
        <p:sp>
          <p:nvSpPr>
            <p:cNvPr id="38" name="矩形 37"/>
            <p:cNvSpPr/>
            <p:nvPr/>
          </p:nvSpPr>
          <p:spPr>
            <a:xfrm>
              <a:off x="663010" y="2901153"/>
              <a:ext cx="1246415" cy="446315"/>
            </a:xfrm>
            <a:prstGeom prst="rect">
              <a:avLst/>
            </a:prstGeom>
            <a:solidFill>
              <a:srgbClr val="FE5A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err="1" smtClean="0"/>
                <a:t>ViewGroup</a:t>
              </a:r>
              <a:endParaRPr lang="zh-CN" altLang="en-US" dirty="0"/>
            </a:p>
          </p:txBody>
        </p:sp>
        <p:sp>
          <p:nvSpPr>
            <p:cNvPr id="39" name="矩形 38"/>
            <p:cNvSpPr/>
            <p:nvPr/>
          </p:nvSpPr>
          <p:spPr>
            <a:xfrm>
              <a:off x="3144609" y="2901153"/>
              <a:ext cx="725714" cy="446315"/>
            </a:xfrm>
            <a:prstGeom prst="rect">
              <a:avLst/>
            </a:prstGeom>
            <a:solidFill>
              <a:srgbClr val="17A6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View</a:t>
              </a:r>
              <a:endParaRPr lang="zh-CN" altLang="en-US" dirty="0"/>
            </a:p>
          </p:txBody>
        </p:sp>
        <p:sp>
          <p:nvSpPr>
            <p:cNvPr id="40" name="矩形 39"/>
            <p:cNvSpPr/>
            <p:nvPr/>
          </p:nvSpPr>
          <p:spPr>
            <a:xfrm>
              <a:off x="1846273" y="4037462"/>
              <a:ext cx="725714" cy="446315"/>
            </a:xfrm>
            <a:prstGeom prst="rect">
              <a:avLst/>
            </a:prstGeom>
            <a:solidFill>
              <a:srgbClr val="17A6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View</a:t>
              </a:r>
              <a:endParaRPr lang="zh-CN" altLang="en-US" dirty="0"/>
            </a:p>
          </p:txBody>
        </p:sp>
        <p:sp>
          <p:nvSpPr>
            <p:cNvPr id="41" name="矩形 40"/>
            <p:cNvSpPr/>
            <p:nvPr/>
          </p:nvSpPr>
          <p:spPr>
            <a:xfrm>
              <a:off x="954766" y="4037462"/>
              <a:ext cx="725714" cy="446315"/>
            </a:xfrm>
            <a:prstGeom prst="rect">
              <a:avLst/>
            </a:prstGeom>
            <a:solidFill>
              <a:srgbClr val="17A6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View</a:t>
              </a:r>
              <a:endParaRPr lang="zh-CN" altLang="en-US" dirty="0"/>
            </a:p>
          </p:txBody>
        </p:sp>
        <p:sp>
          <p:nvSpPr>
            <p:cNvPr id="42" name="矩形 41"/>
            <p:cNvSpPr/>
            <p:nvPr/>
          </p:nvSpPr>
          <p:spPr>
            <a:xfrm>
              <a:off x="69427" y="4037462"/>
              <a:ext cx="725714" cy="446315"/>
            </a:xfrm>
            <a:prstGeom prst="rect">
              <a:avLst/>
            </a:prstGeom>
            <a:solidFill>
              <a:srgbClr val="17A6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View</a:t>
              </a:r>
              <a:endParaRPr lang="zh-CN" altLang="en-US" dirty="0"/>
            </a:p>
          </p:txBody>
        </p:sp>
        <p:cxnSp>
          <p:nvCxnSpPr>
            <p:cNvPr id="13" name="直接连接符 12"/>
            <p:cNvCxnSpPr/>
            <p:nvPr/>
          </p:nvCxnSpPr>
          <p:spPr>
            <a:xfrm>
              <a:off x="2423886" y="2218872"/>
              <a:ext cx="0" cy="68228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1286217" y="2535467"/>
              <a:ext cx="2221249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>
              <a:endCxn id="38" idx="0"/>
            </p:cNvCxnSpPr>
            <p:nvPr/>
          </p:nvCxnSpPr>
          <p:spPr>
            <a:xfrm>
              <a:off x="1286217" y="2535467"/>
              <a:ext cx="1" cy="36568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>
              <a:endCxn id="39" idx="0"/>
            </p:cNvCxnSpPr>
            <p:nvPr/>
          </p:nvCxnSpPr>
          <p:spPr>
            <a:xfrm>
              <a:off x="3507466" y="2535467"/>
              <a:ext cx="0" cy="36568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/>
            <p:cNvCxnSpPr/>
            <p:nvPr/>
          </p:nvCxnSpPr>
          <p:spPr>
            <a:xfrm flipV="1">
              <a:off x="428319" y="3742006"/>
              <a:ext cx="1780811" cy="272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/>
            <p:cNvCxnSpPr/>
            <p:nvPr/>
          </p:nvCxnSpPr>
          <p:spPr>
            <a:xfrm>
              <a:off x="1286217" y="3347468"/>
              <a:ext cx="0" cy="68228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/>
            <p:cNvCxnSpPr>
              <a:endCxn id="42" idx="0"/>
            </p:cNvCxnSpPr>
            <p:nvPr/>
          </p:nvCxnSpPr>
          <p:spPr>
            <a:xfrm>
              <a:off x="428319" y="3742006"/>
              <a:ext cx="3965" cy="29545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连接符 59"/>
            <p:cNvCxnSpPr>
              <a:endCxn id="40" idx="0"/>
            </p:cNvCxnSpPr>
            <p:nvPr/>
          </p:nvCxnSpPr>
          <p:spPr>
            <a:xfrm>
              <a:off x="2209130" y="3742006"/>
              <a:ext cx="0" cy="29545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3" name="矩形 62"/>
          <p:cNvSpPr/>
          <p:nvPr/>
        </p:nvSpPr>
        <p:spPr>
          <a:xfrm>
            <a:off x="669228" y="1373887"/>
            <a:ext cx="3574803" cy="1424363"/>
          </a:xfrm>
          <a:prstGeom prst="rect">
            <a:avLst/>
          </a:prstGeom>
          <a:solidFill>
            <a:srgbClr val="FFFF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 smtClean="0"/>
              <a:t>Android</a:t>
            </a:r>
            <a:r>
              <a:rPr lang="zh-CN" altLang="en-US" dirty="0" smtClean="0"/>
              <a:t>的所有</a:t>
            </a:r>
            <a:r>
              <a:rPr lang="en-US" altLang="zh-CN" dirty="0" smtClean="0"/>
              <a:t>UI</a:t>
            </a:r>
            <a:r>
              <a:rPr lang="zh-CN" altLang="en-US" dirty="0" smtClean="0"/>
              <a:t>组件都是建立在</a:t>
            </a:r>
            <a:r>
              <a:rPr lang="en-US" altLang="zh-CN" dirty="0" smtClean="0"/>
              <a:t>View</a:t>
            </a:r>
            <a:r>
              <a:rPr lang="zh-CN" altLang="en-US" dirty="0" smtClean="0"/>
              <a:t>、</a:t>
            </a:r>
            <a:r>
              <a:rPr lang="en-US" altLang="zh-CN" dirty="0" err="1" smtClean="0"/>
              <a:t>ViewGroup</a:t>
            </a:r>
            <a:r>
              <a:rPr lang="zh-CN" altLang="en-US" dirty="0" smtClean="0"/>
              <a:t>基础之上的，</a:t>
            </a:r>
            <a:r>
              <a:rPr lang="en-US" altLang="zh-CN" dirty="0" smtClean="0"/>
              <a:t>Android</a:t>
            </a:r>
            <a:r>
              <a:rPr lang="zh-CN" altLang="en-US" dirty="0" smtClean="0"/>
              <a:t>采用了“组合器”的设计模式来设计</a:t>
            </a:r>
            <a:r>
              <a:rPr lang="en-US" altLang="zh-CN" dirty="0" smtClean="0"/>
              <a:t>View</a:t>
            </a:r>
            <a:r>
              <a:rPr lang="zh-CN" altLang="en-US" dirty="0" smtClean="0"/>
              <a:t>和</a:t>
            </a:r>
            <a:r>
              <a:rPr lang="en-US" altLang="zh-CN" dirty="0" err="1" smtClean="0"/>
              <a:t>ViewGroup</a:t>
            </a:r>
            <a:r>
              <a:rPr lang="en-US" altLang="zh-CN" dirty="0" smtClean="0"/>
              <a:t>.</a:t>
            </a:r>
            <a:endParaRPr lang="zh-CN" altLang="en-US" dirty="0"/>
          </a:p>
        </p:txBody>
      </p:sp>
      <p:sp>
        <p:nvSpPr>
          <p:cNvPr id="66" name="文本框 56"/>
          <p:cNvSpPr txBox="1">
            <a:spLocks noChangeArrowheads="1"/>
          </p:cNvSpPr>
          <p:nvPr/>
        </p:nvSpPr>
        <p:spPr bwMode="auto">
          <a:xfrm>
            <a:off x="7170404" y="1689577"/>
            <a:ext cx="3430747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800" dirty="0" smtClean="0">
                <a:solidFill>
                  <a:srgbClr val="FE5A3E"/>
                </a:solidFill>
                <a:latin typeface="微软雅黑" pitchFamily="34" charset="-122"/>
                <a:ea typeface="微软雅黑" pitchFamily="34" charset="-122"/>
              </a:rPr>
              <a:t>两种方式控制</a:t>
            </a:r>
            <a:r>
              <a:rPr lang="en-US" altLang="zh-CN" sz="2800" dirty="0" smtClean="0">
                <a:solidFill>
                  <a:srgbClr val="FE5A3E"/>
                </a:solidFill>
                <a:latin typeface="微软雅黑" pitchFamily="34" charset="-122"/>
                <a:ea typeface="微软雅黑" pitchFamily="34" charset="-122"/>
              </a:rPr>
              <a:t>UI</a:t>
            </a:r>
            <a:r>
              <a:rPr lang="zh-CN" altLang="en-US" sz="2800" dirty="0" smtClean="0">
                <a:solidFill>
                  <a:srgbClr val="FE5A3E"/>
                </a:solidFill>
                <a:latin typeface="微软雅黑" pitchFamily="34" charset="-122"/>
                <a:ea typeface="微软雅黑" pitchFamily="34" charset="-122"/>
              </a:rPr>
              <a:t>界面</a:t>
            </a:r>
            <a:endParaRPr lang="zh-CN" altLang="en-US" sz="2800" dirty="0">
              <a:solidFill>
                <a:srgbClr val="FE5A3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72" name="直接连接符 71"/>
          <p:cNvCxnSpPr/>
          <p:nvPr/>
        </p:nvCxnSpPr>
        <p:spPr bwMode="auto">
          <a:xfrm>
            <a:off x="6807200" y="1262739"/>
            <a:ext cx="1" cy="98697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连接符 72"/>
          <p:cNvCxnSpPr/>
          <p:nvPr/>
        </p:nvCxnSpPr>
        <p:spPr bwMode="auto">
          <a:xfrm flipH="1">
            <a:off x="5719152" y="1260965"/>
            <a:ext cx="19050" cy="248908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椭圆 73"/>
          <p:cNvSpPr/>
          <p:nvPr/>
        </p:nvSpPr>
        <p:spPr bwMode="auto">
          <a:xfrm>
            <a:off x="6255788" y="2406304"/>
            <a:ext cx="1117600" cy="1119188"/>
          </a:xfrm>
          <a:prstGeom prst="ellipse">
            <a:avLst/>
          </a:prstGeom>
          <a:solidFill>
            <a:srgbClr val="FE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75" name="椭圆 74"/>
          <p:cNvSpPr/>
          <p:nvPr/>
        </p:nvSpPr>
        <p:spPr bwMode="auto">
          <a:xfrm>
            <a:off x="5179402" y="3931023"/>
            <a:ext cx="1117600" cy="1117600"/>
          </a:xfrm>
          <a:prstGeom prst="ellipse">
            <a:avLst/>
          </a:prstGeom>
          <a:solidFill>
            <a:srgbClr val="FE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77" name="矩形 28"/>
          <p:cNvSpPr>
            <a:spLocks noChangeArrowheads="1"/>
          </p:cNvSpPr>
          <p:nvPr/>
        </p:nvSpPr>
        <p:spPr bwMode="auto">
          <a:xfrm>
            <a:off x="6361870" y="2455693"/>
            <a:ext cx="890661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5400" dirty="0" smtClean="0">
                <a:solidFill>
                  <a:schemeClr val="bg1"/>
                </a:solidFill>
                <a:latin typeface="Broadway" panose="04040905080B02020502" pitchFamily="82" charset="0"/>
              </a:rPr>
              <a:t>1</a:t>
            </a:r>
            <a:endParaRPr lang="zh-CN" altLang="en-US" sz="5400" dirty="0">
              <a:solidFill>
                <a:schemeClr val="bg1"/>
              </a:solidFill>
              <a:latin typeface="Broadway" panose="04040905080B02020502" pitchFamily="82" charset="0"/>
            </a:endParaRPr>
          </a:p>
        </p:txBody>
      </p:sp>
      <p:sp>
        <p:nvSpPr>
          <p:cNvPr id="78" name="弧形 77"/>
          <p:cNvSpPr/>
          <p:nvPr/>
        </p:nvSpPr>
        <p:spPr bwMode="auto">
          <a:xfrm rot="18900000">
            <a:off x="6417713" y="2236442"/>
            <a:ext cx="808037" cy="809625"/>
          </a:xfrm>
          <a:prstGeom prst="arc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79" name="弧形 78"/>
          <p:cNvSpPr/>
          <p:nvPr/>
        </p:nvSpPr>
        <p:spPr bwMode="auto">
          <a:xfrm rot="18900000">
            <a:off x="5325452" y="3751636"/>
            <a:ext cx="808038" cy="808037"/>
          </a:xfrm>
          <a:prstGeom prst="arc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8" name="矩形 28"/>
          <p:cNvSpPr>
            <a:spLocks noChangeArrowheads="1"/>
          </p:cNvSpPr>
          <p:nvPr/>
        </p:nvSpPr>
        <p:spPr bwMode="auto">
          <a:xfrm>
            <a:off x="5284140" y="3964494"/>
            <a:ext cx="890661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5400" dirty="0" smtClean="0">
                <a:solidFill>
                  <a:schemeClr val="bg1"/>
                </a:solidFill>
                <a:latin typeface="Broadway" panose="04040905080B02020502" pitchFamily="82" charset="0"/>
              </a:rPr>
              <a:t>2</a:t>
            </a:r>
            <a:endParaRPr lang="zh-CN" altLang="en-US" sz="5400" dirty="0">
              <a:solidFill>
                <a:schemeClr val="bg1"/>
              </a:solidFill>
              <a:latin typeface="Broadway" panose="04040905080B02020502" pitchFamily="82" charset="0"/>
            </a:endParaRPr>
          </a:p>
        </p:txBody>
      </p:sp>
      <p:sp>
        <p:nvSpPr>
          <p:cNvPr id="95" name="文本框 94"/>
          <p:cNvSpPr txBox="1"/>
          <p:nvPr/>
        </p:nvSpPr>
        <p:spPr bwMode="auto">
          <a:xfrm>
            <a:off x="6084360" y="5898572"/>
            <a:ext cx="411843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当然，也可使用两者混合控制</a:t>
            </a:r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界面。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Rectangle 1"/>
          <p:cNvSpPr>
            <a:spLocks noChangeArrowheads="1"/>
          </p:cNvSpPr>
          <p:nvPr/>
        </p:nvSpPr>
        <p:spPr bwMode="auto">
          <a:xfrm>
            <a:off x="7393662" y="3506862"/>
            <a:ext cx="3321050" cy="4572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android</a:t>
            </a:r>
            <a:r>
              <a:rPr kumimoji="0" lang="zh-CN" altLang="zh-CN" sz="12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:layout_width=</a:t>
            </a:r>
            <a:r>
              <a:rPr kumimoji="0" lang="zh-CN" altLang="zh-CN" sz="12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"wrap_content"</a:t>
            </a:r>
            <a:br>
              <a:rPr kumimoji="0" lang="zh-CN" altLang="zh-CN" sz="12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android</a:t>
            </a:r>
            <a:r>
              <a:rPr kumimoji="0" lang="zh-CN" altLang="zh-CN" sz="12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:layout_height=</a:t>
            </a:r>
            <a:r>
              <a:rPr kumimoji="0" lang="zh-CN" altLang="zh-CN" sz="12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"wrap_content"</a:t>
            </a: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8" name="Rectangle 2"/>
          <p:cNvSpPr>
            <a:spLocks noChangeArrowheads="1"/>
          </p:cNvSpPr>
          <p:nvPr/>
        </p:nvSpPr>
        <p:spPr bwMode="auto">
          <a:xfrm>
            <a:off x="6249801" y="5064216"/>
            <a:ext cx="5197257" cy="46166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LinearLayout main = (LinearLayout) findViewById(R.id.root);</a:t>
            </a:r>
            <a:r>
              <a:rPr kumimoji="0" lang="zh-CN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/>
            </a:r>
            <a:br>
              <a:rPr kumimoji="0" lang="zh-CN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final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ImageView image = </a:t>
            </a:r>
            <a:r>
              <a:rPr kumimoji="0" lang="zh-CN" altLang="zh-CN" sz="1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ImageView(</a:t>
            </a:r>
            <a:r>
              <a:rPr kumimoji="0" lang="zh-CN" altLang="zh-CN" sz="1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3" name="文本框 56"/>
          <p:cNvSpPr txBox="1">
            <a:spLocks noChangeArrowheads="1"/>
          </p:cNvSpPr>
          <p:nvPr/>
        </p:nvSpPr>
        <p:spPr bwMode="auto">
          <a:xfrm>
            <a:off x="-6559" y="2989762"/>
            <a:ext cx="181652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400" dirty="0" smtClean="0">
                <a:solidFill>
                  <a:srgbClr val="FE5A3E"/>
                </a:solidFill>
                <a:latin typeface="微软雅黑" pitchFamily="34" charset="-122"/>
                <a:ea typeface="微软雅黑" pitchFamily="34" charset="-122"/>
              </a:rPr>
              <a:t>自定义</a:t>
            </a:r>
            <a:r>
              <a:rPr lang="en-US" altLang="zh-CN" sz="2400" dirty="0" smtClean="0">
                <a:solidFill>
                  <a:srgbClr val="FE5A3E"/>
                </a:solidFill>
                <a:latin typeface="微软雅黑" pitchFamily="34" charset="-122"/>
                <a:ea typeface="微软雅黑" pitchFamily="34" charset="-122"/>
              </a:rPr>
              <a:t>View</a:t>
            </a:r>
            <a:endParaRPr lang="zh-CN" altLang="en-US" sz="2400" dirty="0">
              <a:solidFill>
                <a:srgbClr val="FE5A3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104" name="组合 103"/>
          <p:cNvGrpSpPr/>
          <p:nvPr/>
        </p:nvGrpSpPr>
        <p:grpSpPr>
          <a:xfrm>
            <a:off x="1688013" y="2962312"/>
            <a:ext cx="2576988" cy="552450"/>
            <a:chOff x="6419425" y="4001790"/>
            <a:chExt cx="4753462" cy="552450"/>
          </a:xfrm>
        </p:grpSpPr>
        <p:sp>
          <p:nvSpPr>
            <p:cNvPr id="105" name="矩形 104"/>
            <p:cNvSpPr/>
            <p:nvPr/>
          </p:nvSpPr>
          <p:spPr bwMode="auto">
            <a:xfrm>
              <a:off x="6422644" y="4001790"/>
              <a:ext cx="4750243" cy="552450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06" name="文本框 105"/>
            <p:cNvSpPr txBox="1"/>
            <p:nvPr/>
          </p:nvSpPr>
          <p:spPr bwMode="auto">
            <a:xfrm>
              <a:off x="6419425" y="4052024"/>
              <a:ext cx="2723824" cy="3693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实例：跟随手指的小球。</a:t>
              </a:r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1" name="组合 60"/>
          <p:cNvGrpSpPr/>
          <p:nvPr/>
        </p:nvGrpSpPr>
        <p:grpSpPr>
          <a:xfrm>
            <a:off x="607401" y="3661128"/>
            <a:ext cx="3657600" cy="1760938"/>
            <a:chOff x="607401" y="3661128"/>
            <a:chExt cx="3657600" cy="1760938"/>
          </a:xfrm>
        </p:grpSpPr>
        <p:pic>
          <p:nvPicPr>
            <p:cNvPr id="59" name="图片 5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7401" y="3661128"/>
              <a:ext cx="3657600" cy="1760938"/>
            </a:xfrm>
            <a:prstGeom prst="rect">
              <a:avLst/>
            </a:prstGeom>
          </p:spPr>
        </p:pic>
        <p:sp>
          <p:nvSpPr>
            <p:cNvPr id="108" name="文本框 107"/>
            <p:cNvSpPr txBox="1"/>
            <p:nvPr/>
          </p:nvSpPr>
          <p:spPr bwMode="auto">
            <a:xfrm>
              <a:off x="641801" y="4071448"/>
              <a:ext cx="1260410" cy="30777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400" dirty="0" err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CustomView</a:t>
              </a:r>
              <a:endPara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44727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animBg="1"/>
      <p:bldP spid="103" grpId="0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">
      <a:majorFont>
        <a:latin typeface="Calibri Light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FE5A3E"/>
        </a:solidFill>
        <a:ln>
          <a:noFill/>
        </a:ln>
      </a:spPr>
      <a:bodyPr rtlCol="0" anchor="ctr"/>
      <a:lstStyle>
        <a:defPPr algn="ctr">
          <a:defRPr sz="3200"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8463</TotalTime>
  <Words>2958</Words>
  <Application>Microsoft Macintosh PowerPoint</Application>
  <PresentationFormat>宽屏</PresentationFormat>
  <Paragraphs>410</Paragraphs>
  <Slides>57</Slides>
  <Notes>20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57</vt:i4>
      </vt:variant>
    </vt:vector>
  </HeadingPairs>
  <TitlesOfParts>
    <vt:vector size="68" baseType="lpstr">
      <vt:lpstr>Broadway</vt:lpstr>
      <vt:lpstr>Calibri</vt:lpstr>
      <vt:lpstr>Calibri Light</vt:lpstr>
      <vt:lpstr>Consolas</vt:lpstr>
      <vt:lpstr>Wingdings</vt:lpstr>
      <vt:lpstr>方正大黑简体</vt:lpstr>
      <vt:lpstr>隶书</vt:lpstr>
      <vt:lpstr>宋体</vt:lpstr>
      <vt:lpstr>微软雅黑</vt:lpstr>
      <vt:lpstr>Arial</vt:lpstr>
      <vt:lpstr>Office 主题</vt:lpstr>
      <vt:lpstr>PowerPoint 演示文稿</vt:lpstr>
      <vt:lpstr>PowerPoint 演示文稿</vt:lpstr>
      <vt:lpstr>PowerPoint 演示文稿</vt:lpstr>
      <vt:lpstr>PowerPoint 演示文稿</vt:lpstr>
      <vt:lpstr>Activity 生命周期</vt:lpstr>
      <vt:lpstr>View</vt:lpstr>
      <vt:lpstr>Class diagram of View</vt:lpstr>
      <vt:lpstr>PowerPoint 演示文稿</vt:lpstr>
      <vt:lpstr>PowerPoint 演示文稿</vt:lpstr>
      <vt:lpstr>XML Layout compared with code layout</vt:lpstr>
      <vt:lpstr>自定义View </vt:lpstr>
      <vt:lpstr> Reference a custom view in XML </vt:lpstr>
      <vt:lpstr>PowerPoint 演示文稿</vt:lpstr>
      <vt:lpstr>PowerPoint 演示文稿</vt:lpstr>
      <vt:lpstr>PowerPoint 演示文稿</vt:lpstr>
      <vt:lpstr>FrameLayout中的颜色设置</vt:lpstr>
      <vt:lpstr>LinearLayout</vt:lpstr>
      <vt:lpstr>PowerPoint 演示文稿</vt:lpstr>
      <vt:lpstr>Code中Layout的layout properties设置</vt:lpstr>
      <vt:lpstr>Grasping events</vt:lpstr>
      <vt:lpstr>HomeWork1</vt:lpstr>
      <vt:lpstr>HomeWork1</vt:lpstr>
      <vt:lpstr>上传到FTP</vt:lpstr>
      <vt:lpstr>PowerPoint 演示文稿</vt:lpstr>
      <vt:lpstr>PowerPoint 演示文稿</vt:lpstr>
      <vt:lpstr>TextView的属性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Android 中的单位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</dc:creator>
  <cp:lastModifiedBy>Microsoft Office 用户</cp:lastModifiedBy>
  <cp:revision>446</cp:revision>
  <dcterms:created xsi:type="dcterms:W3CDTF">2014-03-11T02:58:27Z</dcterms:created>
  <dcterms:modified xsi:type="dcterms:W3CDTF">2018-10-15T07:25:10Z</dcterms:modified>
</cp:coreProperties>
</file>